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x="18288000" cy="10287000"/>
  <p:notesSz cx="6858000" cy="9144000"/>
  <p:embeddedFontLst>
    <p:embeddedFont>
      <p:font typeface="Public Sans Heavy" charset="1" panose="00000000000000000000"/>
      <p:regular r:id="rId56"/>
    </p:embeddedFont>
    <p:embeddedFont>
      <p:font typeface="Public Sans Bold" charset="1" panose="00000000000000000000"/>
      <p:regular r:id="rId57"/>
    </p:embeddedFont>
    <p:embeddedFont>
      <p:font typeface="Public Sans" charset="1" panose="0000000000000000000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4.jpeg" Type="http://schemas.openxmlformats.org/officeDocument/2006/relationships/image"/><Relationship Id="rId5" Target="../media/image45.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 Id="rId6" Target="../media/image48.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0.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3.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4.png" Type="http://schemas.openxmlformats.org/officeDocument/2006/relationships/image"/><Relationship Id="rId5" Target="../media/image55.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6.jpe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7.png" Type="http://schemas.openxmlformats.org/officeDocument/2006/relationships/image"/><Relationship Id="rId5" Target="../media/image22.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8.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9.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564492" y="1575197"/>
            <a:ext cx="10287000" cy="7136606"/>
          </a:xfrm>
          <a:custGeom>
            <a:avLst/>
            <a:gdLst/>
            <a:ahLst/>
            <a:cxnLst/>
            <a:rect r="r" b="b" t="t" l="l"/>
            <a:pathLst>
              <a:path h="7136606" w="10287000">
                <a:moveTo>
                  <a:pt x="0" y="0"/>
                </a:moveTo>
                <a:lnTo>
                  <a:pt x="10287000" y="0"/>
                </a:lnTo>
                <a:lnTo>
                  <a:pt x="10287000" y="7136606"/>
                </a:lnTo>
                <a:lnTo>
                  <a:pt x="0" y="71366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685925"/>
            <a:ext cx="13155724" cy="2802619"/>
          </a:xfrm>
          <a:prstGeom prst="rect">
            <a:avLst/>
          </a:prstGeom>
        </p:spPr>
        <p:txBody>
          <a:bodyPr anchor="t" rtlCol="false" tIns="0" lIns="0" bIns="0" rIns="0">
            <a:spAutoFit/>
          </a:bodyPr>
          <a:lstStyle/>
          <a:p>
            <a:pPr algn="l">
              <a:lnSpc>
                <a:spcPts val="10526"/>
              </a:lnSpc>
            </a:pPr>
            <a:r>
              <a:rPr lang="en-US" b="true" sz="12099" spc="362">
                <a:solidFill>
                  <a:srgbClr val="000000"/>
                </a:solidFill>
                <a:latin typeface="Public Sans Heavy"/>
                <a:ea typeface="Public Sans Heavy"/>
                <a:cs typeface="Public Sans Heavy"/>
                <a:sym typeface="Public Sans Heavy"/>
              </a:rPr>
              <a:t>ACCIDENTES VIALES</a:t>
            </a:r>
          </a:p>
        </p:txBody>
      </p:sp>
      <p:sp>
        <p:nvSpPr>
          <p:cNvPr name="TextBox 4" id="4"/>
          <p:cNvSpPr txBox="true"/>
          <p:nvPr/>
        </p:nvSpPr>
        <p:spPr>
          <a:xfrm rot="0">
            <a:off x="1028700" y="8954770"/>
            <a:ext cx="7448148" cy="245745"/>
          </a:xfrm>
          <a:prstGeom prst="rect">
            <a:avLst/>
          </a:prstGeom>
        </p:spPr>
        <p:txBody>
          <a:bodyPr anchor="t" rtlCol="false" tIns="0" lIns="0" bIns="0" rIns="0">
            <a:spAutoFit/>
          </a:bodyPr>
          <a:lstStyle/>
          <a:p>
            <a:pPr algn="l">
              <a:lnSpc>
                <a:spcPts val="1800"/>
              </a:lnSpc>
            </a:pPr>
            <a:r>
              <a:rPr lang="en-US" b="true" sz="1800" spc="556">
                <a:solidFill>
                  <a:srgbClr val="000000"/>
                </a:solidFill>
                <a:latin typeface="Public Sans Bold"/>
                <a:ea typeface="Public Sans Bold"/>
                <a:cs typeface="Public Sans Bold"/>
                <a:sym typeface="Public Sans Bold"/>
              </a:rPr>
              <a:t>SAMSUNG INNOVATION CAMPUS 2024 - G1</a:t>
            </a:r>
          </a:p>
        </p:txBody>
      </p:sp>
      <p:sp>
        <p:nvSpPr>
          <p:cNvPr name="Freeform 5" id="5"/>
          <p:cNvSpPr/>
          <p:nvPr/>
        </p:nvSpPr>
        <p:spPr>
          <a:xfrm flipH="false" flipV="false" rot="0">
            <a:off x="1028700" y="5339683"/>
            <a:ext cx="591385" cy="573643"/>
          </a:xfrm>
          <a:custGeom>
            <a:avLst/>
            <a:gdLst/>
            <a:ahLst/>
            <a:cxnLst/>
            <a:rect r="r" b="b" t="t" l="l"/>
            <a:pathLst>
              <a:path h="573643" w="591385">
                <a:moveTo>
                  <a:pt x="0" y="0"/>
                </a:moveTo>
                <a:lnTo>
                  <a:pt x="591385" y="0"/>
                </a:lnTo>
                <a:lnTo>
                  <a:pt x="591385" y="573643"/>
                </a:lnTo>
                <a:lnTo>
                  <a:pt x="0" y="5736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028700" y="6295164"/>
            <a:ext cx="8668225" cy="1770796"/>
            <a:chOff x="0" y="0"/>
            <a:chExt cx="11557634" cy="2361061"/>
          </a:xfrm>
        </p:grpSpPr>
        <p:sp>
          <p:nvSpPr>
            <p:cNvPr name="TextBox 7" id="7"/>
            <p:cNvSpPr txBox="true"/>
            <p:nvPr/>
          </p:nvSpPr>
          <p:spPr>
            <a:xfrm rot="0">
              <a:off x="0" y="57150"/>
              <a:ext cx="10820400" cy="645582"/>
            </a:xfrm>
            <a:prstGeom prst="rect">
              <a:avLst/>
            </a:prstGeom>
          </p:spPr>
          <p:txBody>
            <a:bodyPr anchor="t" rtlCol="false" tIns="0" lIns="0" bIns="0" rIns="0">
              <a:spAutoFit/>
            </a:bodyPr>
            <a:lstStyle/>
            <a:p>
              <a:pPr algn="l">
                <a:lnSpc>
                  <a:spcPts val="3499"/>
                </a:lnSpc>
              </a:pPr>
              <a:r>
                <a:rPr lang="en-US" sz="3499" b="true">
                  <a:solidFill>
                    <a:srgbClr val="000000"/>
                  </a:solidFill>
                  <a:latin typeface="Public Sans Heavy"/>
                  <a:ea typeface="Public Sans Heavy"/>
                  <a:cs typeface="Public Sans Heavy"/>
                  <a:sym typeface="Public Sans Heavy"/>
                </a:rPr>
                <a:t>Isai Jesús Tapia Alázar</a:t>
              </a:r>
            </a:p>
          </p:txBody>
        </p:sp>
        <p:sp>
          <p:nvSpPr>
            <p:cNvPr name="TextBox 8" id="8"/>
            <p:cNvSpPr txBox="true"/>
            <p:nvPr/>
          </p:nvSpPr>
          <p:spPr>
            <a:xfrm rot="0">
              <a:off x="0" y="873703"/>
              <a:ext cx="11557634" cy="645582"/>
            </a:xfrm>
            <a:prstGeom prst="rect">
              <a:avLst/>
            </a:prstGeom>
          </p:spPr>
          <p:txBody>
            <a:bodyPr anchor="t" rtlCol="false" tIns="0" lIns="0" bIns="0" rIns="0">
              <a:spAutoFit/>
            </a:bodyPr>
            <a:lstStyle/>
            <a:p>
              <a:pPr algn="l">
                <a:lnSpc>
                  <a:spcPts val="3499"/>
                </a:lnSpc>
              </a:pPr>
              <a:r>
                <a:rPr lang="en-US" sz="3499" b="true">
                  <a:solidFill>
                    <a:srgbClr val="000000"/>
                  </a:solidFill>
                  <a:latin typeface="Public Sans Heavy"/>
                  <a:ea typeface="Public Sans Heavy"/>
                  <a:cs typeface="Public Sans Heavy"/>
                  <a:sym typeface="Public Sans Heavy"/>
                </a:rPr>
                <a:t>Miguel Ángel Barrera Campos</a:t>
              </a:r>
            </a:p>
          </p:txBody>
        </p:sp>
        <p:sp>
          <p:nvSpPr>
            <p:cNvPr name="TextBox 9" id="9"/>
            <p:cNvSpPr txBox="true"/>
            <p:nvPr/>
          </p:nvSpPr>
          <p:spPr>
            <a:xfrm rot="0">
              <a:off x="0" y="1715479"/>
              <a:ext cx="10820400" cy="645582"/>
            </a:xfrm>
            <a:prstGeom prst="rect">
              <a:avLst/>
            </a:prstGeom>
          </p:spPr>
          <p:txBody>
            <a:bodyPr anchor="t" rtlCol="false" tIns="0" lIns="0" bIns="0" rIns="0">
              <a:spAutoFit/>
            </a:bodyPr>
            <a:lstStyle/>
            <a:p>
              <a:pPr algn="l">
                <a:lnSpc>
                  <a:spcPts val="3499"/>
                </a:lnSpc>
              </a:pPr>
              <a:r>
                <a:rPr lang="en-US" sz="3499" b="true">
                  <a:solidFill>
                    <a:srgbClr val="000000"/>
                  </a:solidFill>
                  <a:latin typeface="Public Sans Heavy"/>
                  <a:ea typeface="Public Sans Heavy"/>
                  <a:cs typeface="Public Sans Heavy"/>
                  <a:sym typeface="Public Sans Heavy"/>
                </a:rPr>
                <a:t>Erik Leonel Gonzalez Benitez</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52066" y="6950981"/>
            <a:ext cx="4223882" cy="2307319"/>
          </a:xfrm>
          <a:custGeom>
            <a:avLst/>
            <a:gdLst/>
            <a:ahLst/>
            <a:cxnLst/>
            <a:rect r="r" b="b" t="t" l="l"/>
            <a:pathLst>
              <a:path h="2307319" w="4223882">
                <a:moveTo>
                  <a:pt x="0" y="0"/>
                </a:moveTo>
                <a:lnTo>
                  <a:pt x="4223882" y="0"/>
                </a:lnTo>
                <a:lnTo>
                  <a:pt x="4223882" y="2307319"/>
                </a:lnTo>
                <a:lnTo>
                  <a:pt x="0" y="2307319"/>
                </a:lnTo>
                <a:lnTo>
                  <a:pt x="0" y="0"/>
                </a:lnTo>
                <a:close/>
              </a:path>
            </a:pathLst>
          </a:custGeom>
          <a:blipFill>
            <a:blip r:embed="rId4"/>
            <a:stretch>
              <a:fillRect l="0" t="0" r="0" b="0"/>
            </a:stretch>
          </a:blipFill>
        </p:spPr>
      </p:sp>
      <p:sp>
        <p:nvSpPr>
          <p:cNvPr name="TextBox 4" id="4"/>
          <p:cNvSpPr txBox="true"/>
          <p:nvPr/>
        </p:nvSpPr>
        <p:spPr>
          <a:xfrm rot="0">
            <a:off x="1028700" y="1333500"/>
            <a:ext cx="16008677"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DATOS DEL DATASET</a:t>
            </a:r>
          </a:p>
        </p:txBody>
      </p:sp>
      <p:sp>
        <p:nvSpPr>
          <p:cNvPr name="TextBox 5" id="5"/>
          <p:cNvSpPr txBox="true"/>
          <p:nvPr/>
        </p:nvSpPr>
        <p:spPr>
          <a:xfrm rot="0">
            <a:off x="1028700" y="3049746"/>
            <a:ext cx="7071213" cy="1009650"/>
          </a:xfrm>
          <a:prstGeom prst="rect">
            <a:avLst/>
          </a:prstGeom>
        </p:spPr>
        <p:txBody>
          <a:bodyPr anchor="t" rtlCol="false" tIns="0" lIns="0" bIns="0" rIns="0">
            <a:spAutoFit/>
          </a:bodyPr>
          <a:lstStyle/>
          <a:p>
            <a:pPr algn="l" marL="647700" indent="-323850" lvl="1">
              <a:lnSpc>
                <a:spcPts val="3900"/>
              </a:lnSpc>
              <a:buFont typeface="Arial"/>
              <a:buChar char="•"/>
            </a:pPr>
            <a:r>
              <a:rPr lang="en-US" b="true" sz="3000" spc="30">
                <a:solidFill>
                  <a:srgbClr val="000000"/>
                </a:solidFill>
                <a:latin typeface="Public Sans Bold"/>
                <a:ea typeface="Public Sans Bold"/>
                <a:cs typeface="Public Sans Bold"/>
                <a:sym typeface="Public Sans Bold"/>
              </a:rPr>
              <a:t>180,219 datos con 49 columnas</a:t>
            </a:r>
          </a:p>
          <a:p>
            <a:pPr algn="l" marL="647700" indent="-323850" lvl="1">
              <a:lnSpc>
                <a:spcPts val="3900"/>
              </a:lnSpc>
              <a:buFont typeface="Arial"/>
              <a:buChar char="•"/>
            </a:pPr>
            <a:r>
              <a:rPr lang="en-US" b="true" sz="3000" spc="30">
                <a:solidFill>
                  <a:srgbClr val="000000"/>
                </a:solidFill>
                <a:latin typeface="Public Sans Bold"/>
                <a:ea typeface="Public Sans Bold"/>
                <a:cs typeface="Public Sans Bold"/>
                <a:sym typeface="Public Sans Bold"/>
              </a:rPr>
              <a:t>Registros del 2019</a:t>
            </a:r>
          </a:p>
        </p:txBody>
      </p:sp>
      <p:sp>
        <p:nvSpPr>
          <p:cNvPr name="TextBox 6" id="6"/>
          <p:cNvSpPr txBox="true"/>
          <p:nvPr/>
        </p:nvSpPr>
        <p:spPr>
          <a:xfrm rot="0">
            <a:off x="1028700" y="4764246"/>
            <a:ext cx="8004339" cy="2000250"/>
          </a:xfrm>
          <a:prstGeom prst="rect">
            <a:avLst/>
          </a:prstGeom>
        </p:spPr>
        <p:txBody>
          <a:bodyPr anchor="t" rtlCol="false" tIns="0" lIns="0" bIns="0" rIns="0">
            <a:spAutoFit/>
          </a:bodyPr>
          <a:lstStyle/>
          <a:p>
            <a:pPr algn="l" marL="647700" indent="-323850" lvl="1">
              <a:lnSpc>
                <a:spcPts val="3900"/>
              </a:lnSpc>
              <a:buFont typeface="Arial"/>
              <a:buChar char="•"/>
            </a:pPr>
            <a:r>
              <a:rPr lang="en-US" sz="3000" spc="30">
                <a:solidFill>
                  <a:srgbClr val="000000"/>
                </a:solidFill>
                <a:latin typeface="Public Sans"/>
                <a:ea typeface="Public Sans"/>
                <a:cs typeface="Public Sans"/>
                <a:sym typeface="Public Sans"/>
              </a:rPr>
              <a:t>Mayor cantidad de variables categóricas, ya convertidas a numéricas</a:t>
            </a:r>
          </a:p>
          <a:p>
            <a:pPr algn="l" marL="647700" indent="-323850" lvl="1">
              <a:lnSpc>
                <a:spcPts val="3900"/>
              </a:lnSpc>
              <a:buFont typeface="Arial"/>
              <a:buChar char="•"/>
            </a:pPr>
            <a:r>
              <a:rPr lang="en-US" sz="3000" spc="30">
                <a:solidFill>
                  <a:srgbClr val="000000"/>
                </a:solidFill>
                <a:latin typeface="Public Sans"/>
                <a:ea typeface="Public Sans"/>
                <a:cs typeface="Public Sans"/>
                <a:sym typeface="Public Sans"/>
              </a:rPr>
              <a:t>Únicas variables object de calles y carretera </a:t>
            </a:r>
          </a:p>
        </p:txBody>
      </p:sp>
      <p:sp>
        <p:nvSpPr>
          <p:cNvPr name="TextBox 7" id="7"/>
          <p:cNvSpPr txBox="true"/>
          <p:nvPr/>
        </p:nvSpPr>
        <p:spPr>
          <a:xfrm rot="0">
            <a:off x="9569319" y="3328050"/>
            <a:ext cx="3731753" cy="504825"/>
          </a:xfrm>
          <a:prstGeom prst="rect">
            <a:avLst/>
          </a:prstGeom>
        </p:spPr>
        <p:txBody>
          <a:bodyPr anchor="t" rtlCol="false" tIns="0" lIns="0" bIns="0" rIns="0">
            <a:spAutoFit/>
          </a:bodyPr>
          <a:lstStyle/>
          <a:p>
            <a:pPr algn="l">
              <a:lnSpc>
                <a:spcPts val="3900"/>
              </a:lnSpc>
            </a:pPr>
            <a:r>
              <a:rPr lang="en-US" sz="3000" spc="30" b="true">
                <a:solidFill>
                  <a:srgbClr val="000000"/>
                </a:solidFill>
                <a:latin typeface="Public Sans Bold"/>
                <a:ea typeface="Public Sans Bold"/>
                <a:cs typeface="Public Sans Bold"/>
                <a:sym typeface="Public Sans Bold"/>
              </a:rPr>
              <a:t>46 columnas</a:t>
            </a:r>
          </a:p>
        </p:txBody>
      </p:sp>
      <p:sp>
        <p:nvSpPr>
          <p:cNvPr name="TextBox 8" id="8"/>
          <p:cNvSpPr txBox="true"/>
          <p:nvPr/>
        </p:nvSpPr>
        <p:spPr>
          <a:xfrm rot="0">
            <a:off x="9144000" y="6716871"/>
            <a:ext cx="7066615" cy="1509713"/>
          </a:xfrm>
          <a:prstGeom prst="rect">
            <a:avLst/>
          </a:prstGeom>
        </p:spPr>
        <p:txBody>
          <a:bodyPr anchor="t" rtlCol="false" tIns="0" lIns="0" bIns="0" rIns="0">
            <a:spAutoFit/>
          </a:bodyPr>
          <a:lstStyle/>
          <a:p>
            <a:pPr algn="l" marL="647700" indent="-323850" lvl="1">
              <a:lnSpc>
                <a:spcPts val="3900"/>
              </a:lnSpc>
              <a:buFont typeface="Arial"/>
              <a:buChar char="•"/>
            </a:pPr>
            <a:r>
              <a:rPr lang="en-US" sz="3000" spc="30">
                <a:solidFill>
                  <a:srgbClr val="000000"/>
                </a:solidFill>
                <a:latin typeface="Public Sans"/>
                <a:ea typeface="Public Sans"/>
                <a:cs typeface="Public Sans"/>
                <a:sym typeface="Public Sans"/>
              </a:rPr>
              <a:t>Edad con registros del 12</a:t>
            </a:r>
            <a:r>
              <a:rPr lang="en-US" sz="3000" spc="30">
                <a:solidFill>
                  <a:srgbClr val="000000"/>
                </a:solidFill>
                <a:latin typeface="Public Sans"/>
                <a:ea typeface="Public Sans"/>
                <a:cs typeface="Public Sans"/>
                <a:sym typeface="Public Sans"/>
              </a:rPr>
              <a:t> a 98 años</a:t>
            </a:r>
          </a:p>
          <a:p>
            <a:pPr algn="l" marL="647700" indent="-323850" lvl="1">
              <a:lnSpc>
                <a:spcPts val="3900"/>
              </a:lnSpc>
              <a:buFont typeface="Arial"/>
              <a:buChar char="•"/>
            </a:pPr>
            <a:r>
              <a:rPr lang="en-US" sz="3000" spc="30">
                <a:solidFill>
                  <a:srgbClr val="000000"/>
                </a:solidFill>
                <a:latin typeface="Public Sans"/>
                <a:ea typeface="Public Sans"/>
                <a:cs typeface="Public Sans"/>
                <a:sym typeface="Public Sans"/>
              </a:rPr>
              <a:t>Edad 0: Fuga</a:t>
            </a:r>
          </a:p>
          <a:p>
            <a:pPr algn="l" marL="647700" indent="-323850" lvl="1">
              <a:lnSpc>
                <a:spcPts val="3900"/>
              </a:lnSpc>
              <a:buFont typeface="Arial"/>
              <a:buChar char="•"/>
            </a:pPr>
            <a:r>
              <a:rPr lang="en-US" sz="3000" spc="30">
                <a:solidFill>
                  <a:srgbClr val="000000"/>
                </a:solidFill>
                <a:latin typeface="Public Sans"/>
                <a:ea typeface="Public Sans"/>
                <a:cs typeface="Public Sans"/>
                <a:sym typeface="Public Sans"/>
              </a:rPr>
              <a:t>Edad 100: No especificado</a:t>
            </a:r>
          </a:p>
        </p:txBody>
      </p:sp>
      <p:sp>
        <p:nvSpPr>
          <p:cNvPr name="AutoShape 9" id="9"/>
          <p:cNvSpPr/>
          <p:nvPr/>
        </p:nvSpPr>
        <p:spPr>
          <a:xfrm>
            <a:off x="8099913" y="3578384"/>
            <a:ext cx="1469406" cy="25891"/>
          </a:xfrm>
          <a:prstGeom prst="line">
            <a:avLst/>
          </a:prstGeom>
          <a:ln cap="flat" w="38100">
            <a:solidFill>
              <a:srgbClr val="000000"/>
            </a:solidFill>
            <a:prstDash val="solid"/>
            <a:headEnd type="none" len="sm" w="sm"/>
            <a:tailEnd type="arrow" len="sm" w="med"/>
          </a:ln>
        </p:spPr>
      </p:sp>
    </p:spTree>
  </p:cSld>
  <p:clrMapOvr>
    <a:masterClrMapping/>
  </p:clrMapOvr>
  <p:transition spd="fast">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44012" y="4171980"/>
            <a:ext cx="5170569" cy="5086320"/>
            <a:chOff x="0" y="0"/>
            <a:chExt cx="6894092" cy="6781760"/>
          </a:xfrm>
        </p:grpSpPr>
        <p:sp>
          <p:nvSpPr>
            <p:cNvPr name="TextBox 4" id="4"/>
            <p:cNvSpPr txBox="true"/>
            <p:nvPr/>
          </p:nvSpPr>
          <p:spPr>
            <a:xfrm rot="0">
              <a:off x="0" y="913514"/>
              <a:ext cx="6894092" cy="5868246"/>
            </a:xfrm>
            <a:prstGeom prst="rect">
              <a:avLst/>
            </a:prstGeom>
          </p:spPr>
          <p:txBody>
            <a:bodyPr anchor="t" rtlCol="false" tIns="0" lIns="0" bIns="0" rIns="0">
              <a:spAutoFit/>
            </a:bodyPr>
            <a:lstStyle/>
            <a:p>
              <a:pPr algn="l" marL="474986" indent="-237493" lvl="1">
                <a:lnSpc>
                  <a:spcPts val="2860"/>
                </a:lnSpc>
                <a:buFont typeface="Arial"/>
                <a:buChar char="•"/>
              </a:pPr>
              <a:r>
                <a:rPr lang="en-US" sz="2200" spc="22">
                  <a:solidFill>
                    <a:srgbClr val="000000"/>
                  </a:solidFill>
                  <a:latin typeface="Public Sans"/>
                  <a:ea typeface="Public Sans"/>
                  <a:cs typeface="Public Sans"/>
                  <a:sym typeface="Public Sans"/>
                </a:rPr>
                <a:t>Colisión con vehículo automotor</a:t>
              </a:r>
            </a:p>
            <a:p>
              <a:pPr algn="l" marL="474986" indent="-237493" lvl="1">
                <a:lnSpc>
                  <a:spcPts val="2860"/>
                </a:lnSpc>
                <a:buFont typeface="Arial"/>
                <a:buChar char="•"/>
              </a:pPr>
              <a:r>
                <a:rPr lang="en-US" sz="2200" spc="22">
                  <a:solidFill>
                    <a:srgbClr val="000000"/>
                  </a:solidFill>
                  <a:latin typeface="Public Sans"/>
                  <a:ea typeface="Public Sans"/>
                  <a:cs typeface="Public Sans"/>
                  <a:sym typeface="Public Sans"/>
                </a:rPr>
                <a:t>Colisión con peatón</a:t>
              </a:r>
            </a:p>
            <a:p>
              <a:pPr algn="l" marL="474986" indent="-237493" lvl="1">
                <a:lnSpc>
                  <a:spcPts val="2860"/>
                </a:lnSpc>
                <a:buFont typeface="Arial"/>
                <a:buChar char="•"/>
              </a:pPr>
              <a:r>
                <a:rPr lang="en-US" sz="2200" spc="22">
                  <a:solidFill>
                    <a:srgbClr val="000000"/>
                  </a:solidFill>
                  <a:latin typeface="Public Sans"/>
                  <a:ea typeface="Public Sans"/>
                  <a:cs typeface="Public Sans"/>
                  <a:sym typeface="Public Sans"/>
                </a:rPr>
                <a:t>Colisión con animal</a:t>
              </a:r>
            </a:p>
            <a:p>
              <a:pPr algn="l" marL="474986" indent="-237493" lvl="1">
                <a:lnSpc>
                  <a:spcPts val="2860"/>
                </a:lnSpc>
                <a:buFont typeface="Arial"/>
                <a:buChar char="•"/>
              </a:pPr>
              <a:r>
                <a:rPr lang="en-US" sz="2200" spc="22">
                  <a:solidFill>
                    <a:srgbClr val="000000"/>
                  </a:solidFill>
                  <a:latin typeface="Public Sans"/>
                  <a:ea typeface="Public Sans"/>
                  <a:cs typeface="Public Sans"/>
                  <a:sym typeface="Public Sans"/>
                </a:rPr>
                <a:t>Colisión con objeto fijo</a:t>
              </a:r>
            </a:p>
            <a:p>
              <a:pPr algn="l" marL="474986" indent="-237493" lvl="1">
                <a:lnSpc>
                  <a:spcPts val="2860"/>
                </a:lnSpc>
                <a:buFont typeface="Arial"/>
                <a:buChar char="•"/>
              </a:pPr>
              <a:r>
                <a:rPr lang="en-US" sz="2200" spc="22">
                  <a:solidFill>
                    <a:srgbClr val="000000"/>
                  </a:solidFill>
                  <a:latin typeface="Public Sans"/>
                  <a:ea typeface="Public Sans"/>
                  <a:cs typeface="Public Sans"/>
                  <a:sym typeface="Public Sans"/>
                </a:rPr>
                <a:t>Volcadura</a:t>
              </a:r>
            </a:p>
            <a:p>
              <a:pPr algn="l" marL="474986" indent="-237493" lvl="1">
                <a:lnSpc>
                  <a:spcPts val="2860"/>
                </a:lnSpc>
                <a:buFont typeface="Arial"/>
                <a:buChar char="•"/>
              </a:pPr>
              <a:r>
                <a:rPr lang="en-US" sz="2200" spc="22">
                  <a:solidFill>
                    <a:srgbClr val="000000"/>
                  </a:solidFill>
                  <a:latin typeface="Public Sans"/>
                  <a:ea typeface="Public Sans"/>
                  <a:cs typeface="Public Sans"/>
                  <a:sym typeface="Public Sans"/>
                </a:rPr>
                <a:t>Caída de pasajero</a:t>
              </a:r>
            </a:p>
            <a:p>
              <a:pPr algn="l" marL="474986" indent="-237493" lvl="1">
                <a:lnSpc>
                  <a:spcPts val="2860"/>
                </a:lnSpc>
                <a:buFont typeface="Arial"/>
                <a:buChar char="•"/>
              </a:pPr>
              <a:r>
                <a:rPr lang="en-US" sz="2200" spc="22">
                  <a:solidFill>
                    <a:srgbClr val="000000"/>
                  </a:solidFill>
                  <a:latin typeface="Public Sans"/>
                  <a:ea typeface="Public Sans"/>
                  <a:cs typeface="Public Sans"/>
                  <a:sym typeface="Public Sans"/>
                </a:rPr>
                <a:t>Salida de camino</a:t>
              </a:r>
            </a:p>
            <a:p>
              <a:pPr algn="l" marL="474986" indent="-237493" lvl="1">
                <a:lnSpc>
                  <a:spcPts val="2860"/>
                </a:lnSpc>
                <a:buFont typeface="Arial"/>
                <a:buChar char="•"/>
              </a:pPr>
              <a:r>
                <a:rPr lang="en-US" sz="2200" spc="22">
                  <a:solidFill>
                    <a:srgbClr val="000000"/>
                  </a:solidFill>
                  <a:latin typeface="Public Sans"/>
                  <a:ea typeface="Public Sans"/>
                  <a:cs typeface="Public Sans"/>
                  <a:sym typeface="Public Sans"/>
                </a:rPr>
                <a:t>Incendio</a:t>
              </a:r>
            </a:p>
            <a:p>
              <a:pPr algn="l" marL="474986" indent="-237493" lvl="1">
                <a:lnSpc>
                  <a:spcPts val="2860"/>
                </a:lnSpc>
                <a:buFont typeface="Arial"/>
                <a:buChar char="•"/>
              </a:pPr>
              <a:r>
                <a:rPr lang="en-US" sz="2200" spc="22">
                  <a:solidFill>
                    <a:srgbClr val="000000"/>
                  </a:solidFill>
                  <a:latin typeface="Public Sans"/>
                  <a:ea typeface="Public Sans"/>
                  <a:cs typeface="Public Sans"/>
                  <a:sym typeface="Public Sans"/>
                </a:rPr>
                <a:t>Colisión con ferrocarril</a:t>
              </a:r>
            </a:p>
            <a:p>
              <a:pPr algn="l" marL="474986" indent="-237493" lvl="1">
                <a:lnSpc>
                  <a:spcPts val="2860"/>
                </a:lnSpc>
                <a:buFont typeface="Arial"/>
                <a:buChar char="•"/>
              </a:pPr>
              <a:r>
                <a:rPr lang="en-US" sz="2200" spc="22">
                  <a:solidFill>
                    <a:srgbClr val="000000"/>
                  </a:solidFill>
                  <a:latin typeface="Public Sans"/>
                  <a:ea typeface="Public Sans"/>
                  <a:cs typeface="Public Sans"/>
                  <a:sym typeface="Public Sans"/>
                </a:rPr>
                <a:t>Colisión con motocicleta</a:t>
              </a:r>
            </a:p>
            <a:p>
              <a:pPr algn="l" marL="474986" indent="-237493" lvl="1">
                <a:lnSpc>
                  <a:spcPts val="2860"/>
                </a:lnSpc>
                <a:buFont typeface="Arial"/>
                <a:buChar char="•"/>
              </a:pPr>
              <a:r>
                <a:rPr lang="en-US" sz="2200" spc="22">
                  <a:solidFill>
                    <a:srgbClr val="000000"/>
                  </a:solidFill>
                  <a:latin typeface="Public Sans"/>
                  <a:ea typeface="Public Sans"/>
                  <a:cs typeface="Public Sans"/>
                  <a:sym typeface="Public Sans"/>
                </a:rPr>
                <a:t>Colisión con ciclista</a:t>
              </a:r>
            </a:p>
            <a:p>
              <a:pPr algn="l" marL="474986" indent="-237493" lvl="1">
                <a:lnSpc>
                  <a:spcPts val="2860"/>
                </a:lnSpc>
                <a:buFont typeface="Arial"/>
                <a:buChar char="•"/>
              </a:pPr>
              <a:r>
                <a:rPr lang="en-US" sz="2200" spc="22">
                  <a:solidFill>
                    <a:srgbClr val="000000"/>
                  </a:solidFill>
                  <a:latin typeface="Public Sans"/>
                  <a:ea typeface="Public Sans"/>
                  <a:cs typeface="Public Sans"/>
                  <a:sym typeface="Public Sans"/>
                </a:rPr>
                <a:t>Otro</a:t>
              </a:r>
            </a:p>
          </p:txBody>
        </p:sp>
        <p:sp>
          <p:nvSpPr>
            <p:cNvPr name="TextBox 5" id="5"/>
            <p:cNvSpPr txBox="true"/>
            <p:nvPr/>
          </p:nvSpPr>
          <p:spPr>
            <a:xfrm rot="0">
              <a:off x="0" y="-38100"/>
              <a:ext cx="6894092" cy="541866"/>
            </a:xfrm>
            <a:prstGeom prst="rect">
              <a:avLst/>
            </a:prstGeom>
          </p:spPr>
          <p:txBody>
            <a:bodyPr anchor="t" rtlCol="false" tIns="0" lIns="0" bIns="0" rIns="0">
              <a:spAutoFit/>
            </a:bodyPr>
            <a:lstStyle/>
            <a:p>
              <a:pPr algn="l">
                <a:lnSpc>
                  <a:spcPts val="3250"/>
                </a:lnSpc>
              </a:pPr>
              <a:r>
                <a:rPr lang="en-US" sz="2500" spc="25" b="true">
                  <a:solidFill>
                    <a:srgbClr val="000000"/>
                  </a:solidFill>
                  <a:latin typeface="Public Sans Bold"/>
                  <a:ea typeface="Public Sans Bold"/>
                  <a:cs typeface="Public Sans Bold"/>
                  <a:sym typeface="Public Sans Bold"/>
                </a:rPr>
                <a:t>TIPACCID (Tipo de accidente):</a:t>
              </a:r>
            </a:p>
          </p:txBody>
        </p:sp>
      </p:grpSp>
      <p:sp>
        <p:nvSpPr>
          <p:cNvPr name="TextBox 6" id="6"/>
          <p:cNvSpPr txBox="true"/>
          <p:nvPr/>
        </p:nvSpPr>
        <p:spPr>
          <a:xfrm rot="0">
            <a:off x="1028700" y="1333500"/>
            <a:ext cx="13354150" cy="2465067"/>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VARIABLES DE IMPORTANCIA</a:t>
            </a:r>
          </a:p>
        </p:txBody>
      </p:sp>
      <p:grpSp>
        <p:nvGrpSpPr>
          <p:cNvPr name="Group 7" id="7"/>
          <p:cNvGrpSpPr/>
          <p:nvPr/>
        </p:nvGrpSpPr>
        <p:grpSpPr>
          <a:xfrm rot="0">
            <a:off x="6961445" y="5250686"/>
            <a:ext cx="4769834" cy="2928907"/>
            <a:chOff x="0" y="0"/>
            <a:chExt cx="6359779" cy="3905210"/>
          </a:xfrm>
        </p:grpSpPr>
        <p:sp>
          <p:nvSpPr>
            <p:cNvPr name="TextBox 8" id="8"/>
            <p:cNvSpPr txBox="true"/>
            <p:nvPr/>
          </p:nvSpPr>
          <p:spPr>
            <a:xfrm rot="0">
              <a:off x="0" y="1459614"/>
              <a:ext cx="6359779" cy="2445596"/>
            </a:xfrm>
            <a:prstGeom prst="rect">
              <a:avLst/>
            </a:prstGeom>
          </p:spPr>
          <p:txBody>
            <a:bodyPr anchor="t" rtlCol="false" tIns="0" lIns="0" bIns="0" rIns="0">
              <a:spAutoFit/>
            </a:bodyPr>
            <a:lstStyle/>
            <a:p>
              <a:pPr algn="l" marL="474986" indent="-237493" lvl="1">
                <a:lnSpc>
                  <a:spcPts val="2860"/>
                </a:lnSpc>
                <a:buFont typeface="Arial"/>
                <a:buChar char="•"/>
              </a:pPr>
              <a:r>
                <a:rPr lang="en-US" sz="2200" spc="22">
                  <a:solidFill>
                    <a:srgbClr val="000000"/>
                  </a:solidFill>
                  <a:latin typeface="Public Sans"/>
                  <a:ea typeface="Public Sans"/>
                  <a:cs typeface="Public Sans"/>
                  <a:sym typeface="Public Sans"/>
                </a:rPr>
                <a:t>Conductor</a:t>
              </a:r>
            </a:p>
            <a:p>
              <a:pPr algn="l" marL="474986" indent="-237493" lvl="1">
                <a:lnSpc>
                  <a:spcPts val="2860"/>
                </a:lnSpc>
                <a:buFont typeface="Arial"/>
                <a:buChar char="•"/>
              </a:pPr>
              <a:r>
                <a:rPr lang="en-US" sz="2200" spc="22">
                  <a:solidFill>
                    <a:srgbClr val="000000"/>
                  </a:solidFill>
                  <a:latin typeface="Public Sans"/>
                  <a:ea typeface="Public Sans"/>
                  <a:cs typeface="Public Sans"/>
                  <a:sym typeface="Public Sans"/>
                </a:rPr>
                <a:t>Peatón o pasajero </a:t>
              </a:r>
            </a:p>
            <a:p>
              <a:pPr algn="l" marL="474986" indent="-237493" lvl="1">
                <a:lnSpc>
                  <a:spcPts val="2860"/>
                </a:lnSpc>
                <a:buFont typeface="Arial"/>
                <a:buChar char="•"/>
              </a:pPr>
              <a:r>
                <a:rPr lang="en-US" sz="2200" spc="22">
                  <a:solidFill>
                    <a:srgbClr val="000000"/>
                  </a:solidFill>
                  <a:latin typeface="Public Sans"/>
                  <a:ea typeface="Public Sans"/>
                  <a:cs typeface="Public Sans"/>
                  <a:sym typeface="Public Sans"/>
                </a:rPr>
                <a:t>Falla de vehículo</a:t>
              </a:r>
            </a:p>
            <a:p>
              <a:pPr algn="l" marL="474986" indent="-237493" lvl="1">
                <a:lnSpc>
                  <a:spcPts val="2860"/>
                </a:lnSpc>
                <a:buFont typeface="Arial"/>
                <a:buChar char="•"/>
              </a:pPr>
              <a:r>
                <a:rPr lang="en-US" sz="2200" spc="22">
                  <a:solidFill>
                    <a:srgbClr val="000000"/>
                  </a:solidFill>
                  <a:latin typeface="Public Sans"/>
                  <a:ea typeface="Public Sans"/>
                  <a:cs typeface="Public Sans"/>
                  <a:sym typeface="Public Sans"/>
                </a:rPr>
                <a:t>Mala condición del camino</a:t>
              </a:r>
            </a:p>
            <a:p>
              <a:pPr algn="l" marL="474986" indent="-237493" lvl="1">
                <a:lnSpc>
                  <a:spcPts val="2860"/>
                </a:lnSpc>
                <a:buFont typeface="Arial"/>
                <a:buChar char="•"/>
              </a:pPr>
              <a:r>
                <a:rPr lang="en-US" sz="2200" spc="22">
                  <a:solidFill>
                    <a:srgbClr val="000000"/>
                  </a:solidFill>
                  <a:latin typeface="Public Sans"/>
                  <a:ea typeface="Public Sans"/>
                  <a:cs typeface="Public Sans"/>
                  <a:sym typeface="Public Sans"/>
                </a:rPr>
                <a:t>Otra</a:t>
              </a:r>
            </a:p>
          </p:txBody>
        </p:sp>
        <p:sp>
          <p:nvSpPr>
            <p:cNvPr name="TextBox 9" id="9"/>
            <p:cNvSpPr txBox="true"/>
            <p:nvPr/>
          </p:nvSpPr>
          <p:spPr>
            <a:xfrm rot="0">
              <a:off x="0" y="-38100"/>
              <a:ext cx="6359779" cy="1087966"/>
            </a:xfrm>
            <a:prstGeom prst="rect">
              <a:avLst/>
            </a:prstGeom>
          </p:spPr>
          <p:txBody>
            <a:bodyPr anchor="t" rtlCol="false" tIns="0" lIns="0" bIns="0" rIns="0">
              <a:spAutoFit/>
            </a:bodyPr>
            <a:lstStyle/>
            <a:p>
              <a:pPr algn="l">
                <a:lnSpc>
                  <a:spcPts val="3250"/>
                </a:lnSpc>
              </a:pPr>
              <a:r>
                <a:rPr lang="en-US" sz="2500" spc="25" b="true">
                  <a:solidFill>
                    <a:srgbClr val="000000"/>
                  </a:solidFill>
                  <a:latin typeface="Public Sans Bold"/>
                  <a:ea typeface="Public Sans Bold"/>
                  <a:cs typeface="Public Sans Bold"/>
                  <a:sym typeface="Public Sans Bold"/>
                </a:rPr>
                <a:t>CAUSAACCI (Causa probable o presunta de accidente):</a:t>
              </a:r>
            </a:p>
          </p:txBody>
        </p:sp>
      </p:grpSp>
      <p:grpSp>
        <p:nvGrpSpPr>
          <p:cNvPr name="Group 10" id="10"/>
          <p:cNvGrpSpPr/>
          <p:nvPr/>
        </p:nvGrpSpPr>
        <p:grpSpPr>
          <a:xfrm rot="0">
            <a:off x="11874154" y="5822186"/>
            <a:ext cx="4769834" cy="1785907"/>
            <a:chOff x="0" y="0"/>
            <a:chExt cx="6359779" cy="2381210"/>
          </a:xfrm>
        </p:grpSpPr>
        <p:sp>
          <p:nvSpPr>
            <p:cNvPr name="TextBox 11" id="11"/>
            <p:cNvSpPr txBox="true"/>
            <p:nvPr/>
          </p:nvSpPr>
          <p:spPr>
            <a:xfrm rot="0">
              <a:off x="0" y="913514"/>
              <a:ext cx="6359779" cy="1467696"/>
            </a:xfrm>
            <a:prstGeom prst="rect">
              <a:avLst/>
            </a:prstGeom>
          </p:spPr>
          <p:txBody>
            <a:bodyPr anchor="t" rtlCol="false" tIns="0" lIns="0" bIns="0" rIns="0">
              <a:spAutoFit/>
            </a:bodyPr>
            <a:lstStyle/>
            <a:p>
              <a:pPr algn="l" marL="474986" indent="-237493" lvl="1">
                <a:lnSpc>
                  <a:spcPts val="2860"/>
                </a:lnSpc>
                <a:buFont typeface="Arial"/>
                <a:buChar char="•"/>
              </a:pPr>
              <a:r>
                <a:rPr lang="en-US" sz="2200" spc="22">
                  <a:solidFill>
                    <a:srgbClr val="000000"/>
                  </a:solidFill>
                  <a:latin typeface="Public Sans"/>
                  <a:ea typeface="Public Sans"/>
                  <a:cs typeface="Public Sans"/>
                  <a:sym typeface="Public Sans"/>
                </a:rPr>
                <a:t>Fatal</a:t>
              </a:r>
            </a:p>
            <a:p>
              <a:pPr algn="l" marL="474986" indent="-237493" lvl="1">
                <a:lnSpc>
                  <a:spcPts val="2860"/>
                </a:lnSpc>
                <a:buFont typeface="Arial"/>
                <a:buChar char="•"/>
              </a:pPr>
              <a:r>
                <a:rPr lang="en-US" sz="2200" spc="22">
                  <a:solidFill>
                    <a:srgbClr val="000000"/>
                  </a:solidFill>
                  <a:latin typeface="Public Sans"/>
                  <a:ea typeface="Public Sans"/>
                  <a:cs typeface="Public Sans"/>
                  <a:sym typeface="Public Sans"/>
                </a:rPr>
                <a:t>No fatal</a:t>
              </a:r>
            </a:p>
            <a:p>
              <a:pPr algn="l" marL="474986" indent="-237493" lvl="1">
                <a:lnSpc>
                  <a:spcPts val="2860"/>
                </a:lnSpc>
                <a:buFont typeface="Arial"/>
                <a:buChar char="•"/>
              </a:pPr>
              <a:r>
                <a:rPr lang="en-US" sz="2200" spc="22">
                  <a:solidFill>
                    <a:srgbClr val="000000"/>
                  </a:solidFill>
                  <a:latin typeface="Public Sans"/>
                  <a:ea typeface="Public Sans"/>
                  <a:cs typeface="Public Sans"/>
                  <a:sym typeface="Public Sans"/>
                </a:rPr>
                <a:t>Sólo daños</a:t>
              </a:r>
            </a:p>
          </p:txBody>
        </p:sp>
        <p:sp>
          <p:nvSpPr>
            <p:cNvPr name="TextBox 12" id="12"/>
            <p:cNvSpPr txBox="true"/>
            <p:nvPr/>
          </p:nvSpPr>
          <p:spPr>
            <a:xfrm rot="0">
              <a:off x="0" y="-38100"/>
              <a:ext cx="6359779" cy="541866"/>
            </a:xfrm>
            <a:prstGeom prst="rect">
              <a:avLst/>
            </a:prstGeom>
          </p:spPr>
          <p:txBody>
            <a:bodyPr anchor="t" rtlCol="false" tIns="0" lIns="0" bIns="0" rIns="0">
              <a:spAutoFit/>
            </a:bodyPr>
            <a:lstStyle/>
            <a:p>
              <a:pPr algn="l">
                <a:lnSpc>
                  <a:spcPts val="3250"/>
                </a:lnSpc>
              </a:pPr>
              <a:r>
                <a:rPr lang="en-US" sz="2500" spc="25" b="true">
                  <a:solidFill>
                    <a:srgbClr val="000000"/>
                  </a:solidFill>
                  <a:latin typeface="Public Sans Bold"/>
                  <a:ea typeface="Public Sans Bold"/>
                  <a:cs typeface="Public Sans Bold"/>
                  <a:sym typeface="Public Sans Bold"/>
                </a:rPr>
                <a:t>CLASE (Clase del accidente):</a:t>
              </a:r>
            </a:p>
          </p:txBody>
        </p:sp>
      </p:grpSp>
    </p:spTree>
  </p:cSld>
  <p:clrMapOvr>
    <a:masterClrMapping/>
  </p:clrMapOvr>
  <p:transition spd="slow">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90907" y="3172731"/>
            <a:ext cx="7693806" cy="6085569"/>
          </a:xfrm>
          <a:custGeom>
            <a:avLst/>
            <a:gdLst/>
            <a:ahLst/>
            <a:cxnLst/>
            <a:rect r="r" b="b" t="t" l="l"/>
            <a:pathLst>
              <a:path h="6085569" w="7693806">
                <a:moveTo>
                  <a:pt x="0" y="0"/>
                </a:moveTo>
                <a:lnTo>
                  <a:pt x="7693806" y="0"/>
                </a:lnTo>
                <a:lnTo>
                  <a:pt x="7693806" y="6085569"/>
                </a:lnTo>
                <a:lnTo>
                  <a:pt x="0" y="6085569"/>
                </a:lnTo>
                <a:lnTo>
                  <a:pt x="0" y="0"/>
                </a:lnTo>
                <a:close/>
              </a:path>
            </a:pathLst>
          </a:custGeom>
          <a:blipFill>
            <a:blip r:embed="rId4"/>
            <a:stretch>
              <a:fillRect l="0" t="0" r="0" b="0"/>
            </a:stretch>
          </a:blipFill>
        </p:spPr>
      </p:sp>
      <p:sp>
        <p:nvSpPr>
          <p:cNvPr name="Freeform 4" id="4"/>
          <p:cNvSpPr/>
          <p:nvPr/>
        </p:nvSpPr>
        <p:spPr>
          <a:xfrm flipH="false" flipV="false" rot="0">
            <a:off x="10746863" y="5143500"/>
            <a:ext cx="5250230" cy="4114800"/>
          </a:xfrm>
          <a:custGeom>
            <a:avLst/>
            <a:gdLst/>
            <a:ahLst/>
            <a:cxnLst/>
            <a:rect r="r" b="b" t="t" l="l"/>
            <a:pathLst>
              <a:path h="4114800" w="5250230">
                <a:moveTo>
                  <a:pt x="0" y="0"/>
                </a:moveTo>
                <a:lnTo>
                  <a:pt x="5250230" y="0"/>
                </a:lnTo>
                <a:lnTo>
                  <a:pt x="5250230" y="4114800"/>
                </a:lnTo>
                <a:lnTo>
                  <a:pt x="0" y="4114800"/>
                </a:lnTo>
                <a:lnTo>
                  <a:pt x="0" y="0"/>
                </a:lnTo>
                <a:close/>
              </a:path>
            </a:pathLst>
          </a:custGeom>
          <a:blipFill>
            <a:blip r:embed="rId5"/>
            <a:stretch>
              <a:fillRect l="0" t="0" r="0" b="0"/>
            </a:stretch>
          </a:blipFill>
        </p:spPr>
      </p:sp>
      <p:sp>
        <p:nvSpPr>
          <p:cNvPr name="Freeform 5" id="5"/>
          <p:cNvSpPr/>
          <p:nvPr/>
        </p:nvSpPr>
        <p:spPr>
          <a:xfrm flipH="false" flipV="false" rot="0">
            <a:off x="10746863" y="1028700"/>
            <a:ext cx="5250230" cy="4114800"/>
          </a:xfrm>
          <a:custGeom>
            <a:avLst/>
            <a:gdLst/>
            <a:ahLst/>
            <a:cxnLst/>
            <a:rect r="r" b="b" t="t" l="l"/>
            <a:pathLst>
              <a:path h="4114800" w="5250230">
                <a:moveTo>
                  <a:pt x="0" y="0"/>
                </a:moveTo>
                <a:lnTo>
                  <a:pt x="5250230" y="0"/>
                </a:lnTo>
                <a:lnTo>
                  <a:pt x="5250230" y="4114800"/>
                </a:lnTo>
                <a:lnTo>
                  <a:pt x="0" y="4114800"/>
                </a:lnTo>
                <a:lnTo>
                  <a:pt x="0" y="0"/>
                </a:lnTo>
                <a:close/>
              </a:path>
            </a:pathLst>
          </a:custGeom>
          <a:blipFill>
            <a:blip r:embed="rId6"/>
            <a:stretch>
              <a:fillRect l="0" t="0" r="0" b="0"/>
            </a:stretch>
          </a:blipFill>
        </p:spPr>
      </p:sp>
      <p:sp>
        <p:nvSpPr>
          <p:cNvPr name="TextBox 6" id="6"/>
          <p:cNvSpPr txBox="true"/>
          <p:nvPr/>
        </p:nvSpPr>
        <p:spPr>
          <a:xfrm rot="0">
            <a:off x="1028700" y="1333500"/>
            <a:ext cx="15387612"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ANÁLISIS</a:t>
            </a:r>
          </a:p>
        </p:txBody>
      </p:sp>
      <p:sp>
        <p:nvSpPr>
          <p:cNvPr name="TextBox 7" id="7"/>
          <p:cNvSpPr txBox="true"/>
          <p:nvPr/>
        </p:nvSpPr>
        <p:spPr>
          <a:xfrm rot="0">
            <a:off x="1028700" y="2588892"/>
            <a:ext cx="11110989" cy="459740"/>
          </a:xfrm>
          <a:prstGeom prst="rect">
            <a:avLst/>
          </a:prstGeom>
        </p:spPr>
        <p:txBody>
          <a:bodyPr anchor="t" rtlCol="false" tIns="0" lIns="0" bIns="0" rIns="0">
            <a:spAutoFit/>
          </a:bodyPr>
          <a:lstStyle/>
          <a:p>
            <a:pPr algn="l">
              <a:lnSpc>
                <a:spcPts val="3640"/>
              </a:lnSpc>
            </a:pPr>
            <a:r>
              <a:rPr lang="en-US" sz="2800" spc="28" b="true">
                <a:solidFill>
                  <a:srgbClr val="000000"/>
                </a:solidFill>
                <a:latin typeface="Public Sans Bold"/>
                <a:ea typeface="Public Sans Bold"/>
                <a:cs typeface="Public Sans Bold"/>
                <a:sym typeface="Public Sans Bold"/>
              </a:rPr>
              <a:t>Clase</a:t>
            </a:r>
          </a:p>
        </p:txBody>
      </p:sp>
    </p:spTree>
  </p:cSld>
  <p:clrMapOvr>
    <a:masterClrMapping/>
  </p:clrMapOvr>
  <p:transition spd="slow">
    <p:cover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3600768"/>
            <a:ext cx="8441151" cy="4989951"/>
          </a:xfrm>
          <a:custGeom>
            <a:avLst/>
            <a:gdLst/>
            <a:ahLst/>
            <a:cxnLst/>
            <a:rect r="r" b="b" t="t" l="l"/>
            <a:pathLst>
              <a:path h="4989951" w="8441151">
                <a:moveTo>
                  <a:pt x="0" y="0"/>
                </a:moveTo>
                <a:lnTo>
                  <a:pt x="8441151" y="0"/>
                </a:lnTo>
                <a:lnTo>
                  <a:pt x="8441151" y="4989951"/>
                </a:lnTo>
                <a:lnTo>
                  <a:pt x="0" y="4989951"/>
                </a:lnTo>
                <a:lnTo>
                  <a:pt x="0" y="0"/>
                </a:lnTo>
                <a:close/>
              </a:path>
            </a:pathLst>
          </a:custGeom>
          <a:blipFill>
            <a:blip r:embed="rId4"/>
            <a:stretch>
              <a:fillRect l="0" t="0" r="0" b="0"/>
            </a:stretch>
          </a:blipFill>
        </p:spPr>
      </p:sp>
      <p:sp>
        <p:nvSpPr>
          <p:cNvPr name="Freeform 4" id="4"/>
          <p:cNvSpPr/>
          <p:nvPr/>
        </p:nvSpPr>
        <p:spPr>
          <a:xfrm flipH="false" flipV="false" rot="0">
            <a:off x="10392557" y="3290128"/>
            <a:ext cx="6866743" cy="5752907"/>
          </a:xfrm>
          <a:custGeom>
            <a:avLst/>
            <a:gdLst/>
            <a:ahLst/>
            <a:cxnLst/>
            <a:rect r="r" b="b" t="t" l="l"/>
            <a:pathLst>
              <a:path h="5752907" w="6866743">
                <a:moveTo>
                  <a:pt x="0" y="0"/>
                </a:moveTo>
                <a:lnTo>
                  <a:pt x="6866743" y="0"/>
                </a:lnTo>
                <a:lnTo>
                  <a:pt x="6866743" y="5752907"/>
                </a:lnTo>
                <a:lnTo>
                  <a:pt x="0" y="5752907"/>
                </a:lnTo>
                <a:lnTo>
                  <a:pt x="0" y="0"/>
                </a:lnTo>
                <a:close/>
              </a:path>
            </a:pathLst>
          </a:custGeom>
          <a:blipFill>
            <a:blip r:embed="rId5"/>
            <a:stretch>
              <a:fillRect l="0" t="0" r="0" b="0"/>
            </a:stretch>
          </a:blipFill>
        </p:spPr>
      </p:sp>
      <p:sp>
        <p:nvSpPr>
          <p:cNvPr name="TextBox 5" id="5"/>
          <p:cNvSpPr txBox="true"/>
          <p:nvPr/>
        </p:nvSpPr>
        <p:spPr>
          <a:xfrm rot="0">
            <a:off x="1028700" y="1333500"/>
            <a:ext cx="15387612"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ANÁLISIS</a:t>
            </a:r>
          </a:p>
        </p:txBody>
      </p:sp>
      <p:sp>
        <p:nvSpPr>
          <p:cNvPr name="TextBox 6" id="6"/>
          <p:cNvSpPr txBox="true"/>
          <p:nvPr/>
        </p:nvSpPr>
        <p:spPr>
          <a:xfrm rot="0">
            <a:off x="1028700" y="2588892"/>
            <a:ext cx="8956013" cy="459740"/>
          </a:xfrm>
          <a:prstGeom prst="rect">
            <a:avLst/>
          </a:prstGeom>
        </p:spPr>
        <p:txBody>
          <a:bodyPr anchor="t" rtlCol="false" tIns="0" lIns="0" bIns="0" rIns="0">
            <a:spAutoFit/>
          </a:bodyPr>
          <a:lstStyle/>
          <a:p>
            <a:pPr algn="l">
              <a:lnSpc>
                <a:spcPts val="3640"/>
              </a:lnSpc>
            </a:pPr>
            <a:r>
              <a:rPr lang="en-US" sz="2800" spc="28" b="true">
                <a:solidFill>
                  <a:srgbClr val="000000"/>
                </a:solidFill>
                <a:latin typeface="Public Sans Bold"/>
                <a:ea typeface="Public Sans Bold"/>
                <a:cs typeface="Public Sans Bold"/>
                <a:sym typeface="Public Sans Bold"/>
              </a:rPr>
              <a:t>Tipo y Causa de accidente</a:t>
            </a:r>
          </a:p>
        </p:txBody>
      </p:sp>
    </p:spTree>
  </p:cSld>
  <p:clrMapOvr>
    <a:masterClrMapping/>
  </p:clrMapOvr>
  <p:transition spd="slow">
    <p:cover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29757" y="4794971"/>
            <a:ext cx="13628485" cy="4463329"/>
          </a:xfrm>
          <a:custGeom>
            <a:avLst/>
            <a:gdLst/>
            <a:ahLst/>
            <a:cxnLst/>
            <a:rect r="r" b="b" t="t" l="l"/>
            <a:pathLst>
              <a:path h="4463329" w="13628485">
                <a:moveTo>
                  <a:pt x="0" y="0"/>
                </a:moveTo>
                <a:lnTo>
                  <a:pt x="13628486" y="0"/>
                </a:lnTo>
                <a:lnTo>
                  <a:pt x="13628486" y="4463329"/>
                </a:lnTo>
                <a:lnTo>
                  <a:pt x="0" y="4463329"/>
                </a:lnTo>
                <a:lnTo>
                  <a:pt x="0" y="0"/>
                </a:lnTo>
                <a:close/>
              </a:path>
            </a:pathLst>
          </a:custGeom>
          <a:blipFill>
            <a:blip r:embed="rId4"/>
            <a:stretch>
              <a:fillRect l="0" t="0" r="0" b="0"/>
            </a:stretch>
          </a:blipFill>
        </p:spPr>
      </p:sp>
      <p:sp>
        <p:nvSpPr>
          <p:cNvPr name="Freeform 4" id="4"/>
          <p:cNvSpPr/>
          <p:nvPr/>
        </p:nvSpPr>
        <p:spPr>
          <a:xfrm flipH="false" flipV="false" rot="0">
            <a:off x="1028700" y="3206190"/>
            <a:ext cx="9493975" cy="690165"/>
          </a:xfrm>
          <a:custGeom>
            <a:avLst/>
            <a:gdLst/>
            <a:ahLst/>
            <a:cxnLst/>
            <a:rect r="r" b="b" t="t" l="l"/>
            <a:pathLst>
              <a:path h="690165" w="9493975">
                <a:moveTo>
                  <a:pt x="0" y="0"/>
                </a:moveTo>
                <a:lnTo>
                  <a:pt x="9493975" y="0"/>
                </a:lnTo>
                <a:lnTo>
                  <a:pt x="9493975" y="690165"/>
                </a:lnTo>
                <a:lnTo>
                  <a:pt x="0" y="690165"/>
                </a:lnTo>
                <a:lnTo>
                  <a:pt x="0" y="0"/>
                </a:lnTo>
                <a:close/>
              </a:path>
            </a:pathLst>
          </a:custGeom>
          <a:blipFill>
            <a:blip r:embed="rId5"/>
            <a:stretch>
              <a:fillRect l="0" t="0" r="0" b="0"/>
            </a:stretch>
          </a:blipFill>
        </p:spPr>
      </p:sp>
      <p:sp>
        <p:nvSpPr>
          <p:cNvPr name="Freeform 5" id="5"/>
          <p:cNvSpPr/>
          <p:nvPr/>
        </p:nvSpPr>
        <p:spPr>
          <a:xfrm flipH="false" flipV="false" rot="0">
            <a:off x="1028700" y="3896355"/>
            <a:ext cx="10584326" cy="797082"/>
          </a:xfrm>
          <a:custGeom>
            <a:avLst/>
            <a:gdLst/>
            <a:ahLst/>
            <a:cxnLst/>
            <a:rect r="r" b="b" t="t" l="l"/>
            <a:pathLst>
              <a:path h="797082" w="10584326">
                <a:moveTo>
                  <a:pt x="0" y="0"/>
                </a:moveTo>
                <a:lnTo>
                  <a:pt x="10584326" y="0"/>
                </a:lnTo>
                <a:lnTo>
                  <a:pt x="10584326" y="797083"/>
                </a:lnTo>
                <a:lnTo>
                  <a:pt x="0" y="797083"/>
                </a:lnTo>
                <a:lnTo>
                  <a:pt x="0" y="0"/>
                </a:lnTo>
                <a:close/>
              </a:path>
            </a:pathLst>
          </a:custGeom>
          <a:blipFill>
            <a:blip r:embed="rId6"/>
            <a:stretch>
              <a:fillRect l="-846" t="0" r="0" b="0"/>
            </a:stretch>
          </a:blipFill>
        </p:spPr>
      </p:sp>
      <p:sp>
        <p:nvSpPr>
          <p:cNvPr name="TextBox 6" id="6"/>
          <p:cNvSpPr txBox="true"/>
          <p:nvPr/>
        </p:nvSpPr>
        <p:spPr>
          <a:xfrm rot="0">
            <a:off x="1028700" y="1333500"/>
            <a:ext cx="15387612"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ANÁLISIS</a:t>
            </a:r>
          </a:p>
        </p:txBody>
      </p:sp>
      <p:sp>
        <p:nvSpPr>
          <p:cNvPr name="TextBox 7" id="7"/>
          <p:cNvSpPr txBox="true"/>
          <p:nvPr/>
        </p:nvSpPr>
        <p:spPr>
          <a:xfrm rot="0">
            <a:off x="1028700" y="2588892"/>
            <a:ext cx="11110989" cy="459740"/>
          </a:xfrm>
          <a:prstGeom prst="rect">
            <a:avLst/>
          </a:prstGeom>
        </p:spPr>
        <p:txBody>
          <a:bodyPr anchor="t" rtlCol="false" tIns="0" lIns="0" bIns="0" rIns="0">
            <a:spAutoFit/>
          </a:bodyPr>
          <a:lstStyle/>
          <a:p>
            <a:pPr algn="l">
              <a:lnSpc>
                <a:spcPts val="3640"/>
              </a:lnSpc>
            </a:pPr>
            <a:r>
              <a:rPr lang="en-US" sz="2800" spc="28" b="true">
                <a:solidFill>
                  <a:srgbClr val="000000"/>
                </a:solidFill>
                <a:latin typeface="Public Sans Bold"/>
                <a:ea typeface="Public Sans Bold"/>
                <a:cs typeface="Public Sans Bold"/>
                <a:sym typeface="Public Sans Bold"/>
              </a:rPr>
              <a:t>Datos desbalanceados para cantidad de heridos y muertos</a:t>
            </a:r>
          </a:p>
        </p:txBody>
      </p:sp>
    </p:spTree>
  </p:cSld>
  <p:clrMapOvr>
    <a:masterClrMapping/>
  </p:clrMapOvr>
  <p:transition spd="slow">
    <p:cover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4653" y="4372391"/>
            <a:ext cx="5115077" cy="3346886"/>
          </a:xfrm>
          <a:custGeom>
            <a:avLst/>
            <a:gdLst/>
            <a:ahLst/>
            <a:cxnLst/>
            <a:rect r="r" b="b" t="t" l="l"/>
            <a:pathLst>
              <a:path h="3346886" w="5115077">
                <a:moveTo>
                  <a:pt x="0" y="0"/>
                </a:moveTo>
                <a:lnTo>
                  <a:pt x="5115077" y="0"/>
                </a:lnTo>
                <a:lnTo>
                  <a:pt x="5115077" y="3346885"/>
                </a:lnTo>
                <a:lnTo>
                  <a:pt x="0" y="3346885"/>
                </a:lnTo>
                <a:lnTo>
                  <a:pt x="0" y="0"/>
                </a:lnTo>
                <a:close/>
              </a:path>
            </a:pathLst>
          </a:custGeom>
          <a:blipFill>
            <a:blip r:embed="rId4"/>
            <a:stretch>
              <a:fillRect l="0" t="0" r="-99791" b="0"/>
            </a:stretch>
          </a:blipFill>
        </p:spPr>
      </p:sp>
      <p:sp>
        <p:nvSpPr>
          <p:cNvPr name="Freeform 4" id="4"/>
          <p:cNvSpPr/>
          <p:nvPr/>
        </p:nvSpPr>
        <p:spPr>
          <a:xfrm flipH="false" flipV="false" rot="0">
            <a:off x="12312316" y="4372391"/>
            <a:ext cx="4841031" cy="3346886"/>
          </a:xfrm>
          <a:custGeom>
            <a:avLst/>
            <a:gdLst/>
            <a:ahLst/>
            <a:cxnLst/>
            <a:rect r="r" b="b" t="t" l="l"/>
            <a:pathLst>
              <a:path h="3346886" w="4841031">
                <a:moveTo>
                  <a:pt x="0" y="0"/>
                </a:moveTo>
                <a:lnTo>
                  <a:pt x="4841031" y="0"/>
                </a:lnTo>
                <a:lnTo>
                  <a:pt x="4841031" y="3346885"/>
                </a:lnTo>
                <a:lnTo>
                  <a:pt x="0" y="3346885"/>
                </a:lnTo>
                <a:lnTo>
                  <a:pt x="0" y="0"/>
                </a:lnTo>
                <a:close/>
              </a:path>
            </a:pathLst>
          </a:custGeom>
          <a:blipFill>
            <a:blip r:embed="rId5"/>
            <a:stretch>
              <a:fillRect l="0" t="0" r="0" b="0"/>
            </a:stretch>
          </a:blipFill>
        </p:spPr>
      </p:sp>
      <p:sp>
        <p:nvSpPr>
          <p:cNvPr name="TextBox 5" id="5"/>
          <p:cNvSpPr txBox="true"/>
          <p:nvPr/>
        </p:nvSpPr>
        <p:spPr>
          <a:xfrm rot="0">
            <a:off x="1028700" y="1333500"/>
            <a:ext cx="15387612"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ANÁLISIS</a:t>
            </a:r>
          </a:p>
        </p:txBody>
      </p:sp>
      <p:sp>
        <p:nvSpPr>
          <p:cNvPr name="TextBox 6" id="6"/>
          <p:cNvSpPr txBox="true"/>
          <p:nvPr/>
        </p:nvSpPr>
        <p:spPr>
          <a:xfrm rot="0">
            <a:off x="1028700" y="2588892"/>
            <a:ext cx="11110989" cy="459740"/>
          </a:xfrm>
          <a:prstGeom prst="rect">
            <a:avLst/>
          </a:prstGeom>
        </p:spPr>
        <p:txBody>
          <a:bodyPr anchor="t" rtlCol="false" tIns="0" lIns="0" bIns="0" rIns="0">
            <a:spAutoFit/>
          </a:bodyPr>
          <a:lstStyle/>
          <a:p>
            <a:pPr algn="l">
              <a:lnSpc>
                <a:spcPts val="3640"/>
              </a:lnSpc>
            </a:pPr>
            <a:r>
              <a:rPr lang="en-US" sz="2800" spc="28" b="true">
                <a:solidFill>
                  <a:srgbClr val="000000"/>
                </a:solidFill>
                <a:latin typeface="Public Sans Bold"/>
                <a:ea typeface="Public Sans Bold"/>
                <a:cs typeface="Public Sans Bold"/>
                <a:sym typeface="Public Sans Bold"/>
              </a:rPr>
              <a:t>Datos desbalanceados zona y condición del camino</a:t>
            </a:r>
          </a:p>
        </p:txBody>
      </p:sp>
      <p:sp>
        <p:nvSpPr>
          <p:cNvPr name="Freeform 7" id="7"/>
          <p:cNvSpPr/>
          <p:nvPr/>
        </p:nvSpPr>
        <p:spPr>
          <a:xfrm flipH="false" flipV="false" rot="0">
            <a:off x="6759112" y="4372391"/>
            <a:ext cx="5048379" cy="3346886"/>
          </a:xfrm>
          <a:custGeom>
            <a:avLst/>
            <a:gdLst/>
            <a:ahLst/>
            <a:cxnLst/>
            <a:rect r="r" b="b" t="t" l="l"/>
            <a:pathLst>
              <a:path h="3346886" w="5048379">
                <a:moveTo>
                  <a:pt x="0" y="0"/>
                </a:moveTo>
                <a:lnTo>
                  <a:pt x="5048379" y="0"/>
                </a:lnTo>
                <a:lnTo>
                  <a:pt x="5048379" y="3346885"/>
                </a:lnTo>
                <a:lnTo>
                  <a:pt x="0" y="3346885"/>
                </a:lnTo>
                <a:lnTo>
                  <a:pt x="0" y="0"/>
                </a:lnTo>
                <a:close/>
              </a:path>
            </a:pathLst>
          </a:custGeom>
          <a:blipFill>
            <a:blip r:embed="rId4"/>
            <a:stretch>
              <a:fillRect l="-102431" t="0" r="0" b="0"/>
            </a:stretch>
          </a:blipFill>
        </p:spPr>
      </p:sp>
    </p:spTree>
  </p:cSld>
  <p:clrMapOvr>
    <a:masterClrMapping/>
  </p:clrMapOvr>
  <p:transition spd="slow">
    <p:cover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3400470"/>
            <a:ext cx="7432277" cy="5642565"/>
          </a:xfrm>
          <a:custGeom>
            <a:avLst/>
            <a:gdLst/>
            <a:ahLst/>
            <a:cxnLst/>
            <a:rect r="r" b="b" t="t" l="l"/>
            <a:pathLst>
              <a:path h="5642565" w="7432277">
                <a:moveTo>
                  <a:pt x="0" y="0"/>
                </a:moveTo>
                <a:lnTo>
                  <a:pt x="7432277" y="0"/>
                </a:lnTo>
                <a:lnTo>
                  <a:pt x="7432277" y="5642565"/>
                </a:lnTo>
                <a:lnTo>
                  <a:pt x="0" y="5642565"/>
                </a:lnTo>
                <a:lnTo>
                  <a:pt x="0" y="0"/>
                </a:lnTo>
                <a:close/>
              </a:path>
            </a:pathLst>
          </a:custGeom>
          <a:blipFill>
            <a:blip r:embed="rId4"/>
            <a:stretch>
              <a:fillRect l="0" t="0" r="0" b="0"/>
            </a:stretch>
          </a:blipFill>
        </p:spPr>
      </p:sp>
      <p:sp>
        <p:nvSpPr>
          <p:cNvPr name="Freeform 4" id="4"/>
          <p:cNvSpPr/>
          <p:nvPr/>
        </p:nvSpPr>
        <p:spPr>
          <a:xfrm flipH="false" flipV="false" rot="0">
            <a:off x="8922077" y="3865030"/>
            <a:ext cx="8337223" cy="4713445"/>
          </a:xfrm>
          <a:custGeom>
            <a:avLst/>
            <a:gdLst/>
            <a:ahLst/>
            <a:cxnLst/>
            <a:rect r="r" b="b" t="t" l="l"/>
            <a:pathLst>
              <a:path h="4713445" w="8337223">
                <a:moveTo>
                  <a:pt x="0" y="0"/>
                </a:moveTo>
                <a:lnTo>
                  <a:pt x="8337223" y="0"/>
                </a:lnTo>
                <a:lnTo>
                  <a:pt x="8337223" y="4713445"/>
                </a:lnTo>
                <a:lnTo>
                  <a:pt x="0" y="4713445"/>
                </a:lnTo>
                <a:lnTo>
                  <a:pt x="0" y="0"/>
                </a:lnTo>
                <a:close/>
              </a:path>
            </a:pathLst>
          </a:custGeom>
          <a:blipFill>
            <a:blip r:embed="rId5"/>
            <a:stretch>
              <a:fillRect l="0" t="0" r="0" b="0"/>
            </a:stretch>
          </a:blipFill>
        </p:spPr>
      </p:sp>
      <p:sp>
        <p:nvSpPr>
          <p:cNvPr name="TextBox 5" id="5"/>
          <p:cNvSpPr txBox="true"/>
          <p:nvPr/>
        </p:nvSpPr>
        <p:spPr>
          <a:xfrm rot="0">
            <a:off x="1028700" y="1333500"/>
            <a:ext cx="15387612"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ANÁLISIS</a:t>
            </a:r>
          </a:p>
        </p:txBody>
      </p:sp>
      <p:sp>
        <p:nvSpPr>
          <p:cNvPr name="TextBox 6" id="6"/>
          <p:cNvSpPr txBox="true"/>
          <p:nvPr/>
        </p:nvSpPr>
        <p:spPr>
          <a:xfrm rot="0">
            <a:off x="1028700" y="2588892"/>
            <a:ext cx="11110989" cy="459740"/>
          </a:xfrm>
          <a:prstGeom prst="rect">
            <a:avLst/>
          </a:prstGeom>
        </p:spPr>
        <p:txBody>
          <a:bodyPr anchor="t" rtlCol="false" tIns="0" lIns="0" bIns="0" rIns="0">
            <a:spAutoFit/>
          </a:bodyPr>
          <a:lstStyle/>
          <a:p>
            <a:pPr algn="l">
              <a:lnSpc>
                <a:spcPts val="3640"/>
              </a:lnSpc>
            </a:pPr>
            <a:r>
              <a:rPr lang="en-US" sz="2800" spc="28" b="true">
                <a:solidFill>
                  <a:srgbClr val="000000"/>
                </a:solidFill>
                <a:latin typeface="Public Sans Bold"/>
                <a:ea typeface="Public Sans Bold"/>
                <a:cs typeface="Public Sans Bold"/>
                <a:sym typeface="Public Sans Bold"/>
              </a:rPr>
              <a:t>Edad y sexo</a:t>
            </a:r>
          </a:p>
        </p:txBody>
      </p:sp>
    </p:spTree>
  </p:cSld>
  <p:clrMapOvr>
    <a:masterClrMapping/>
  </p:clrMapOvr>
  <p:transition spd="slow">
    <p:cover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694583" y="3881850"/>
            <a:ext cx="7180124" cy="5591715"/>
          </a:xfrm>
          <a:custGeom>
            <a:avLst/>
            <a:gdLst/>
            <a:ahLst/>
            <a:cxnLst/>
            <a:rect r="r" b="b" t="t" l="l"/>
            <a:pathLst>
              <a:path h="5591715" w="7180124">
                <a:moveTo>
                  <a:pt x="0" y="0"/>
                </a:moveTo>
                <a:lnTo>
                  <a:pt x="7180123" y="0"/>
                </a:lnTo>
                <a:lnTo>
                  <a:pt x="7180123" y="5591715"/>
                </a:lnTo>
                <a:lnTo>
                  <a:pt x="0" y="5591715"/>
                </a:lnTo>
                <a:lnTo>
                  <a:pt x="0" y="0"/>
                </a:lnTo>
                <a:close/>
              </a:path>
            </a:pathLst>
          </a:custGeom>
          <a:blipFill>
            <a:blip r:embed="rId4"/>
            <a:stretch>
              <a:fillRect l="0" t="0" r="0" b="0"/>
            </a:stretch>
          </a:blipFill>
        </p:spPr>
      </p:sp>
      <p:sp>
        <p:nvSpPr>
          <p:cNvPr name="Freeform 4" id="4"/>
          <p:cNvSpPr/>
          <p:nvPr/>
        </p:nvSpPr>
        <p:spPr>
          <a:xfrm flipH="false" flipV="false" rot="0">
            <a:off x="11457387" y="5556445"/>
            <a:ext cx="3136030" cy="2242524"/>
          </a:xfrm>
          <a:custGeom>
            <a:avLst/>
            <a:gdLst/>
            <a:ahLst/>
            <a:cxnLst/>
            <a:rect r="r" b="b" t="t" l="l"/>
            <a:pathLst>
              <a:path h="2242524" w="3136030">
                <a:moveTo>
                  <a:pt x="0" y="0"/>
                </a:moveTo>
                <a:lnTo>
                  <a:pt x="3136030" y="0"/>
                </a:lnTo>
                <a:lnTo>
                  <a:pt x="3136030" y="2242525"/>
                </a:lnTo>
                <a:lnTo>
                  <a:pt x="0" y="2242525"/>
                </a:lnTo>
                <a:lnTo>
                  <a:pt x="0" y="0"/>
                </a:lnTo>
                <a:close/>
              </a:path>
            </a:pathLst>
          </a:custGeom>
          <a:blipFill>
            <a:blip r:embed="rId5"/>
            <a:stretch>
              <a:fillRect l="0" t="0" r="0" b="0"/>
            </a:stretch>
          </a:blipFill>
        </p:spPr>
      </p:sp>
      <p:sp>
        <p:nvSpPr>
          <p:cNvPr name="TextBox 5" id="5"/>
          <p:cNvSpPr txBox="true"/>
          <p:nvPr/>
        </p:nvSpPr>
        <p:spPr>
          <a:xfrm rot="0">
            <a:off x="1028700" y="1333500"/>
            <a:ext cx="15387612"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ANÁLISIS</a:t>
            </a:r>
          </a:p>
        </p:txBody>
      </p:sp>
      <p:sp>
        <p:nvSpPr>
          <p:cNvPr name="TextBox 6" id="6"/>
          <p:cNvSpPr txBox="true"/>
          <p:nvPr/>
        </p:nvSpPr>
        <p:spPr>
          <a:xfrm rot="0">
            <a:off x="1028700" y="2588892"/>
            <a:ext cx="8977554" cy="459740"/>
          </a:xfrm>
          <a:prstGeom prst="rect">
            <a:avLst/>
          </a:prstGeom>
        </p:spPr>
        <p:txBody>
          <a:bodyPr anchor="t" rtlCol="false" tIns="0" lIns="0" bIns="0" rIns="0">
            <a:spAutoFit/>
          </a:bodyPr>
          <a:lstStyle/>
          <a:p>
            <a:pPr algn="l">
              <a:lnSpc>
                <a:spcPts val="3639"/>
              </a:lnSpc>
            </a:pPr>
            <a:r>
              <a:rPr lang="en-US" sz="2799" spc="27" b="true">
                <a:solidFill>
                  <a:srgbClr val="000000"/>
                </a:solidFill>
                <a:latin typeface="Public Sans Bold"/>
                <a:ea typeface="Public Sans Bold"/>
                <a:cs typeface="Public Sans Bold"/>
                <a:sym typeface="Public Sans Bold"/>
              </a:rPr>
              <a:t>Accidentes en el país durante el año</a:t>
            </a:r>
          </a:p>
        </p:txBody>
      </p:sp>
      <p:sp>
        <p:nvSpPr>
          <p:cNvPr name="TextBox 7" id="7"/>
          <p:cNvSpPr txBox="true"/>
          <p:nvPr/>
        </p:nvSpPr>
        <p:spPr>
          <a:xfrm rot="0">
            <a:off x="1450194" y="3175095"/>
            <a:ext cx="15387612" cy="504825"/>
          </a:xfrm>
          <a:prstGeom prst="rect">
            <a:avLst/>
          </a:prstGeom>
        </p:spPr>
        <p:txBody>
          <a:bodyPr anchor="t" rtlCol="false" tIns="0" lIns="0" bIns="0" rIns="0">
            <a:spAutoFit/>
          </a:bodyPr>
          <a:lstStyle/>
          <a:p>
            <a:pPr algn="ctr">
              <a:lnSpc>
                <a:spcPts val="3900"/>
              </a:lnSpc>
            </a:pPr>
            <a:r>
              <a:rPr lang="en-US" sz="3000" spc="30">
                <a:solidFill>
                  <a:srgbClr val="000000"/>
                </a:solidFill>
                <a:latin typeface="Public Sans"/>
                <a:ea typeface="Public Sans"/>
                <a:cs typeface="Public Sans"/>
                <a:sym typeface="Public Sans"/>
              </a:rPr>
              <a:t>Estados con mayor número de accidentes, correspondientes al 58.37% del total</a:t>
            </a:r>
          </a:p>
        </p:txBody>
      </p:sp>
    </p:spTree>
  </p:cSld>
  <p:clrMapOvr>
    <a:masterClrMapping/>
  </p:clrMapOvr>
  <p:transition spd="slow">
    <p:cover dir="l"/>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06254" y="4630812"/>
            <a:ext cx="7255692" cy="3328549"/>
          </a:xfrm>
          <a:custGeom>
            <a:avLst/>
            <a:gdLst/>
            <a:ahLst/>
            <a:cxnLst/>
            <a:rect r="r" b="b" t="t" l="l"/>
            <a:pathLst>
              <a:path h="3328549" w="7255692">
                <a:moveTo>
                  <a:pt x="0" y="0"/>
                </a:moveTo>
                <a:lnTo>
                  <a:pt x="7255692" y="0"/>
                </a:lnTo>
                <a:lnTo>
                  <a:pt x="7255692" y="3328548"/>
                </a:lnTo>
                <a:lnTo>
                  <a:pt x="0" y="3328548"/>
                </a:lnTo>
                <a:lnTo>
                  <a:pt x="0" y="0"/>
                </a:lnTo>
                <a:close/>
              </a:path>
            </a:pathLst>
          </a:custGeom>
          <a:blipFill>
            <a:blip r:embed="rId4"/>
            <a:stretch>
              <a:fillRect l="0" t="0" r="0" b="0"/>
            </a:stretch>
          </a:blipFill>
        </p:spPr>
      </p:sp>
      <p:sp>
        <p:nvSpPr>
          <p:cNvPr name="Freeform 4" id="4"/>
          <p:cNvSpPr/>
          <p:nvPr/>
        </p:nvSpPr>
        <p:spPr>
          <a:xfrm flipH="false" flipV="false" rot="0">
            <a:off x="1028700" y="3116607"/>
            <a:ext cx="4219431" cy="6356958"/>
          </a:xfrm>
          <a:custGeom>
            <a:avLst/>
            <a:gdLst/>
            <a:ahLst/>
            <a:cxnLst/>
            <a:rect r="r" b="b" t="t" l="l"/>
            <a:pathLst>
              <a:path h="6356958" w="4219431">
                <a:moveTo>
                  <a:pt x="0" y="0"/>
                </a:moveTo>
                <a:lnTo>
                  <a:pt x="4219431" y="0"/>
                </a:lnTo>
                <a:lnTo>
                  <a:pt x="4219431" y="6356958"/>
                </a:lnTo>
                <a:lnTo>
                  <a:pt x="0" y="6356958"/>
                </a:lnTo>
                <a:lnTo>
                  <a:pt x="0" y="0"/>
                </a:lnTo>
                <a:close/>
              </a:path>
            </a:pathLst>
          </a:custGeom>
          <a:blipFill>
            <a:blip r:embed="rId5"/>
            <a:stretch>
              <a:fillRect l="0" t="0" r="0" b="0"/>
            </a:stretch>
          </a:blipFill>
        </p:spPr>
      </p:sp>
      <p:sp>
        <p:nvSpPr>
          <p:cNvPr name="Freeform 5" id="5"/>
          <p:cNvSpPr/>
          <p:nvPr/>
        </p:nvSpPr>
        <p:spPr>
          <a:xfrm flipH="false" flipV="false" rot="0">
            <a:off x="5517477" y="3116607"/>
            <a:ext cx="4219431" cy="6356958"/>
          </a:xfrm>
          <a:custGeom>
            <a:avLst/>
            <a:gdLst/>
            <a:ahLst/>
            <a:cxnLst/>
            <a:rect r="r" b="b" t="t" l="l"/>
            <a:pathLst>
              <a:path h="6356958" w="4219431">
                <a:moveTo>
                  <a:pt x="0" y="0"/>
                </a:moveTo>
                <a:lnTo>
                  <a:pt x="4219431" y="0"/>
                </a:lnTo>
                <a:lnTo>
                  <a:pt x="4219431" y="6356958"/>
                </a:lnTo>
                <a:lnTo>
                  <a:pt x="0" y="6356958"/>
                </a:lnTo>
                <a:lnTo>
                  <a:pt x="0" y="0"/>
                </a:lnTo>
                <a:close/>
              </a:path>
            </a:pathLst>
          </a:custGeom>
          <a:blipFill>
            <a:blip r:embed="rId6"/>
            <a:stretch>
              <a:fillRect l="0" t="0" r="0" b="0"/>
            </a:stretch>
          </a:blipFill>
        </p:spPr>
      </p:sp>
      <p:sp>
        <p:nvSpPr>
          <p:cNvPr name="TextBox 6" id="6"/>
          <p:cNvSpPr txBox="true"/>
          <p:nvPr/>
        </p:nvSpPr>
        <p:spPr>
          <a:xfrm rot="0">
            <a:off x="1028700" y="1333500"/>
            <a:ext cx="15387612"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ANÁLISIS</a:t>
            </a:r>
          </a:p>
        </p:txBody>
      </p:sp>
      <p:sp>
        <p:nvSpPr>
          <p:cNvPr name="TextBox 7" id="7"/>
          <p:cNvSpPr txBox="true"/>
          <p:nvPr/>
        </p:nvSpPr>
        <p:spPr>
          <a:xfrm rot="0">
            <a:off x="1028700" y="2588892"/>
            <a:ext cx="8977554" cy="459740"/>
          </a:xfrm>
          <a:prstGeom prst="rect">
            <a:avLst/>
          </a:prstGeom>
        </p:spPr>
        <p:txBody>
          <a:bodyPr anchor="t" rtlCol="false" tIns="0" lIns="0" bIns="0" rIns="0">
            <a:spAutoFit/>
          </a:bodyPr>
          <a:lstStyle/>
          <a:p>
            <a:pPr algn="l">
              <a:lnSpc>
                <a:spcPts val="3639"/>
              </a:lnSpc>
            </a:pPr>
            <a:r>
              <a:rPr lang="en-US" sz="2799" spc="27" b="true">
                <a:solidFill>
                  <a:srgbClr val="000000"/>
                </a:solidFill>
                <a:latin typeface="Public Sans Bold"/>
                <a:ea typeface="Public Sans Bold"/>
                <a:cs typeface="Public Sans Bold"/>
                <a:sym typeface="Public Sans Bold"/>
              </a:rPr>
              <a:t>Tiempo de ocurrencia de accidentes</a:t>
            </a:r>
          </a:p>
        </p:txBody>
      </p:sp>
    </p:spTree>
  </p:cSld>
  <p:clrMapOvr>
    <a:masterClrMapping/>
  </p:clrMapOvr>
  <p:transition spd="slow">
    <p:cover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097690" y="2411727"/>
            <a:ext cx="8161610" cy="6631308"/>
          </a:xfrm>
          <a:custGeom>
            <a:avLst/>
            <a:gdLst/>
            <a:ahLst/>
            <a:cxnLst/>
            <a:rect r="r" b="b" t="t" l="l"/>
            <a:pathLst>
              <a:path h="6631308" w="8161610">
                <a:moveTo>
                  <a:pt x="0" y="0"/>
                </a:moveTo>
                <a:lnTo>
                  <a:pt x="8161610" y="0"/>
                </a:lnTo>
                <a:lnTo>
                  <a:pt x="8161610" y="6631308"/>
                </a:lnTo>
                <a:lnTo>
                  <a:pt x="0" y="6631308"/>
                </a:lnTo>
                <a:lnTo>
                  <a:pt x="0" y="0"/>
                </a:lnTo>
                <a:close/>
              </a:path>
            </a:pathLst>
          </a:custGeom>
          <a:blipFill>
            <a:blip r:embed="rId4"/>
            <a:stretch>
              <a:fillRect l="0" t="0" r="0" b="0"/>
            </a:stretch>
          </a:blipFill>
        </p:spPr>
      </p:sp>
      <p:sp>
        <p:nvSpPr>
          <p:cNvPr name="Freeform 4" id="4"/>
          <p:cNvSpPr/>
          <p:nvPr/>
        </p:nvSpPr>
        <p:spPr>
          <a:xfrm flipH="false" flipV="false" rot="0">
            <a:off x="1028700" y="5105385"/>
            <a:ext cx="7915308" cy="1243991"/>
          </a:xfrm>
          <a:custGeom>
            <a:avLst/>
            <a:gdLst/>
            <a:ahLst/>
            <a:cxnLst/>
            <a:rect r="r" b="b" t="t" l="l"/>
            <a:pathLst>
              <a:path h="1243991" w="7915308">
                <a:moveTo>
                  <a:pt x="0" y="0"/>
                </a:moveTo>
                <a:lnTo>
                  <a:pt x="7915308" y="0"/>
                </a:lnTo>
                <a:lnTo>
                  <a:pt x="7915308" y="1243992"/>
                </a:lnTo>
                <a:lnTo>
                  <a:pt x="0" y="1243992"/>
                </a:lnTo>
                <a:lnTo>
                  <a:pt x="0" y="0"/>
                </a:lnTo>
                <a:close/>
              </a:path>
            </a:pathLst>
          </a:custGeom>
          <a:blipFill>
            <a:blip r:embed="rId5"/>
            <a:stretch>
              <a:fillRect l="0" t="0" r="0" b="0"/>
            </a:stretch>
          </a:blipFill>
        </p:spPr>
      </p:sp>
      <p:sp>
        <p:nvSpPr>
          <p:cNvPr name="TextBox 5" id="5"/>
          <p:cNvSpPr txBox="true"/>
          <p:nvPr/>
        </p:nvSpPr>
        <p:spPr>
          <a:xfrm rot="0">
            <a:off x="1028700" y="1333500"/>
            <a:ext cx="15387612"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ANÁLISIS</a:t>
            </a:r>
          </a:p>
        </p:txBody>
      </p:sp>
      <p:sp>
        <p:nvSpPr>
          <p:cNvPr name="TextBox 6" id="6"/>
          <p:cNvSpPr txBox="true"/>
          <p:nvPr/>
        </p:nvSpPr>
        <p:spPr>
          <a:xfrm rot="0">
            <a:off x="1028700" y="2588892"/>
            <a:ext cx="8977554" cy="459740"/>
          </a:xfrm>
          <a:prstGeom prst="rect">
            <a:avLst/>
          </a:prstGeom>
        </p:spPr>
        <p:txBody>
          <a:bodyPr anchor="t" rtlCol="false" tIns="0" lIns="0" bIns="0" rIns="0">
            <a:spAutoFit/>
          </a:bodyPr>
          <a:lstStyle/>
          <a:p>
            <a:pPr algn="l">
              <a:lnSpc>
                <a:spcPts val="3639"/>
              </a:lnSpc>
            </a:pPr>
            <a:r>
              <a:rPr lang="en-US" sz="2799" spc="27" b="true">
                <a:solidFill>
                  <a:srgbClr val="000000"/>
                </a:solidFill>
                <a:latin typeface="Public Sans Bold"/>
                <a:ea typeface="Public Sans Bold"/>
                <a:cs typeface="Public Sans Bold"/>
                <a:sym typeface="Public Sans Bold"/>
              </a:rPr>
              <a:t>Correlaciones</a:t>
            </a:r>
          </a:p>
        </p:txBody>
      </p:sp>
    </p:spTree>
  </p:cSld>
  <p:clrMapOvr>
    <a:masterClrMapping/>
  </p:clrMapOvr>
  <p:transition spd="slow">
    <p:cover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333500"/>
            <a:ext cx="13354150"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PROBLEMÁTICA</a:t>
            </a:r>
          </a:p>
        </p:txBody>
      </p:sp>
      <p:sp>
        <p:nvSpPr>
          <p:cNvPr name="TextBox 3" id="3"/>
          <p:cNvSpPr txBox="true"/>
          <p:nvPr/>
        </p:nvSpPr>
        <p:spPr>
          <a:xfrm rot="0">
            <a:off x="1028700" y="4467352"/>
            <a:ext cx="15201985" cy="4174490"/>
          </a:xfrm>
          <a:prstGeom prst="rect">
            <a:avLst/>
          </a:prstGeom>
        </p:spPr>
        <p:txBody>
          <a:bodyPr anchor="t" rtlCol="false" tIns="0" lIns="0" bIns="0" rIns="0">
            <a:spAutoFit/>
          </a:bodyPr>
          <a:lstStyle/>
          <a:p>
            <a:pPr algn="l" marL="604516" indent="-302258" lvl="1">
              <a:lnSpc>
                <a:spcPts val="3639"/>
              </a:lnSpc>
              <a:buFont typeface="Arial"/>
              <a:buChar char="•"/>
            </a:pPr>
            <a:r>
              <a:rPr lang="en-US" sz="2799" spc="27">
                <a:solidFill>
                  <a:srgbClr val="000000"/>
                </a:solidFill>
                <a:latin typeface="Public Sans"/>
                <a:ea typeface="Public Sans"/>
                <a:cs typeface="Public Sans"/>
                <a:sym typeface="Public Sans"/>
              </a:rPr>
              <a:t>1,19 millones de personas mueren a nivel global</a:t>
            </a:r>
          </a:p>
          <a:p>
            <a:pPr algn="l" marL="604516" indent="-302258" lvl="1">
              <a:lnSpc>
                <a:spcPts val="3639"/>
              </a:lnSpc>
              <a:buFont typeface="Arial"/>
              <a:buChar char="•"/>
            </a:pPr>
            <a:r>
              <a:rPr lang="en-US" sz="2799" spc="27">
                <a:solidFill>
                  <a:srgbClr val="000000"/>
                </a:solidFill>
                <a:latin typeface="Public Sans"/>
                <a:ea typeface="Public Sans"/>
                <a:cs typeface="Public Sans"/>
                <a:sym typeface="Public Sans"/>
              </a:rPr>
              <a:t>Más de la mitad de las víctimas son usuarios de la vía pública, como peatones, ciclistas y motociclistas.</a:t>
            </a:r>
          </a:p>
          <a:p>
            <a:pPr algn="l" marL="604516" indent="-302258" lvl="1">
              <a:lnSpc>
                <a:spcPts val="3639"/>
              </a:lnSpc>
              <a:buFont typeface="Arial"/>
              <a:buChar char="•"/>
            </a:pPr>
            <a:r>
              <a:rPr lang="en-US" sz="2799" spc="27">
                <a:solidFill>
                  <a:srgbClr val="000000"/>
                </a:solidFill>
                <a:latin typeface="Public Sans"/>
                <a:ea typeface="Public Sans"/>
                <a:cs typeface="Public Sans"/>
                <a:sym typeface="Public Sans"/>
              </a:rPr>
              <a:t>Las colisiones debidas al tránsito cuestan a la mayoría de los países el 3% de su PIB. </a:t>
            </a:r>
          </a:p>
          <a:p>
            <a:pPr algn="l" marL="604516" indent="-302258" lvl="1">
              <a:lnSpc>
                <a:spcPts val="3639"/>
              </a:lnSpc>
              <a:buFont typeface="Arial"/>
              <a:buChar char="•"/>
            </a:pPr>
            <a:r>
              <a:rPr lang="en-US" sz="2799" spc="27">
                <a:solidFill>
                  <a:srgbClr val="000000"/>
                </a:solidFill>
                <a:latin typeface="Public Sans"/>
                <a:ea typeface="Public Sans"/>
                <a:cs typeface="Public Sans"/>
                <a:sym typeface="Public Sans"/>
              </a:rPr>
              <a:t>En México en 2019, fallecieron 14,673 personas y otras 100,214 resultaron lesionadas.</a:t>
            </a:r>
          </a:p>
          <a:p>
            <a:pPr algn="l" marL="604516" indent="-302258" lvl="1">
              <a:lnSpc>
                <a:spcPts val="3639"/>
              </a:lnSpc>
              <a:buFont typeface="Arial"/>
              <a:buChar char="•"/>
            </a:pPr>
            <a:r>
              <a:rPr lang="en-US" sz="2799" spc="27">
                <a:solidFill>
                  <a:srgbClr val="000000"/>
                </a:solidFill>
                <a:latin typeface="Public Sans"/>
                <a:ea typeface="Public Sans"/>
                <a:cs typeface="Public Sans"/>
                <a:sym typeface="Public Sans"/>
              </a:rPr>
              <a:t>Son varias las causas de los accidentes, por lo que adquieren un carácter de multicausal, atribuyéndose mayormente al factor humano.</a:t>
            </a:r>
          </a:p>
          <a:p>
            <a:pPr algn="l" marL="604516" indent="-302258" lvl="1">
              <a:lnSpc>
                <a:spcPts val="3639"/>
              </a:lnSpc>
              <a:buFont typeface="Arial"/>
              <a:buChar char="•"/>
            </a:pPr>
            <a:r>
              <a:rPr lang="en-US" sz="2799" spc="27">
                <a:solidFill>
                  <a:srgbClr val="000000"/>
                </a:solidFill>
                <a:latin typeface="Public Sans"/>
                <a:ea typeface="Public Sans"/>
                <a:cs typeface="Public Sans"/>
                <a:sym typeface="Public Sans"/>
              </a:rPr>
              <a:t>En 2013 entró en operación el mando único en el Estado de México, por lo que únicamente se captó la información correspondiente a 57 municipios para ese periodo.</a:t>
            </a:r>
          </a:p>
        </p:txBody>
      </p:sp>
      <p:sp>
        <p:nvSpPr>
          <p:cNvPr name="TextBox 4" id="4"/>
          <p:cNvSpPr txBox="true"/>
          <p:nvPr/>
        </p:nvSpPr>
        <p:spPr>
          <a:xfrm rot="0">
            <a:off x="1028700" y="3088702"/>
            <a:ext cx="10672839" cy="916940"/>
          </a:xfrm>
          <a:prstGeom prst="rect">
            <a:avLst/>
          </a:prstGeom>
        </p:spPr>
        <p:txBody>
          <a:bodyPr anchor="t" rtlCol="false" tIns="0" lIns="0" bIns="0" rIns="0">
            <a:spAutoFit/>
          </a:bodyPr>
          <a:lstStyle/>
          <a:p>
            <a:pPr algn="l">
              <a:lnSpc>
                <a:spcPts val="3639"/>
              </a:lnSpc>
            </a:pPr>
            <a:r>
              <a:rPr lang="en-US" b="true" sz="2799" spc="27">
                <a:solidFill>
                  <a:srgbClr val="000000"/>
                </a:solidFill>
                <a:latin typeface="Public Sans Bold"/>
                <a:ea typeface="Public Sans Bold"/>
                <a:cs typeface="Public Sans Bold"/>
                <a:sym typeface="Public Sans Bold"/>
              </a:rPr>
              <a:t>Las muertes por accidentes de tránsito se han convertido en una de las principales causas de muerte en el mundo.</a:t>
            </a:r>
          </a:p>
        </p:txBody>
      </p:sp>
      <p:sp>
        <p:nvSpPr>
          <p:cNvPr name="Freeform 5" id="5"/>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Freeform 2" id="2"/>
          <p:cNvSpPr/>
          <p:nvPr/>
        </p:nvSpPr>
        <p:spPr>
          <a:xfrm flipH="false" flipV="false" rot="0">
            <a:off x="12555505" y="0"/>
            <a:ext cx="10605155" cy="10287000"/>
          </a:xfrm>
          <a:custGeom>
            <a:avLst/>
            <a:gdLst/>
            <a:ahLst/>
            <a:cxnLst/>
            <a:rect r="r" b="b" t="t" l="l"/>
            <a:pathLst>
              <a:path h="10287000" w="10605155">
                <a:moveTo>
                  <a:pt x="0" y="0"/>
                </a:moveTo>
                <a:lnTo>
                  <a:pt x="10605155" y="0"/>
                </a:lnTo>
                <a:lnTo>
                  <a:pt x="10605155" y="10287000"/>
                </a:lnTo>
                <a:lnTo>
                  <a:pt x="0" y="10287000"/>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50716" y="7112144"/>
            <a:ext cx="20046594" cy="1409490"/>
            <a:chOff x="0" y="0"/>
            <a:chExt cx="5279761" cy="371224"/>
          </a:xfrm>
        </p:grpSpPr>
        <p:sp>
          <p:nvSpPr>
            <p:cNvPr name="Freeform 4" id="4"/>
            <p:cNvSpPr/>
            <p:nvPr/>
          </p:nvSpPr>
          <p:spPr>
            <a:xfrm flipH="false" flipV="false" rot="0">
              <a:off x="0" y="0"/>
              <a:ext cx="5279761" cy="371224"/>
            </a:xfrm>
            <a:custGeom>
              <a:avLst/>
              <a:gdLst/>
              <a:ahLst/>
              <a:cxnLst/>
              <a:rect r="r" b="b" t="t" l="l"/>
              <a:pathLst>
                <a:path h="371224" w="5279761">
                  <a:moveTo>
                    <a:pt x="0" y="0"/>
                  </a:moveTo>
                  <a:lnTo>
                    <a:pt x="5279761" y="0"/>
                  </a:lnTo>
                  <a:lnTo>
                    <a:pt x="5279761" y="371224"/>
                  </a:lnTo>
                  <a:lnTo>
                    <a:pt x="0" y="371224"/>
                  </a:lnTo>
                  <a:close/>
                </a:path>
              </a:pathLst>
            </a:custGeom>
            <a:solidFill>
              <a:srgbClr val="FA6506"/>
            </a:solidFill>
          </p:spPr>
        </p:sp>
        <p:sp>
          <p:nvSpPr>
            <p:cNvPr name="TextBox 5" id="5"/>
            <p:cNvSpPr txBox="true"/>
            <p:nvPr/>
          </p:nvSpPr>
          <p:spPr>
            <a:xfrm>
              <a:off x="0" y="-38100"/>
              <a:ext cx="5279761" cy="409324"/>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1028700" y="3927928"/>
            <a:ext cx="15258265" cy="2802619"/>
          </a:xfrm>
          <a:prstGeom prst="rect">
            <a:avLst/>
          </a:prstGeom>
        </p:spPr>
        <p:txBody>
          <a:bodyPr anchor="t" rtlCol="false" tIns="0" lIns="0" bIns="0" rIns="0">
            <a:spAutoFit/>
          </a:bodyPr>
          <a:lstStyle/>
          <a:p>
            <a:pPr algn="l">
              <a:lnSpc>
                <a:spcPts val="10526"/>
              </a:lnSpc>
            </a:pPr>
            <a:r>
              <a:rPr lang="en-US" b="true" sz="12099" spc="362">
                <a:solidFill>
                  <a:srgbClr val="000000"/>
                </a:solidFill>
                <a:latin typeface="Public Sans Heavy"/>
                <a:ea typeface="Public Sans Heavy"/>
                <a:cs typeface="Public Sans Heavy"/>
                <a:sym typeface="Public Sans Heavy"/>
              </a:rPr>
              <a:t>PRE-</a:t>
            </a:r>
          </a:p>
          <a:p>
            <a:pPr algn="l">
              <a:lnSpc>
                <a:spcPts val="10526"/>
              </a:lnSpc>
            </a:pPr>
            <a:r>
              <a:rPr lang="en-US" b="true" sz="12099" spc="362">
                <a:solidFill>
                  <a:srgbClr val="000000"/>
                </a:solidFill>
                <a:latin typeface="Public Sans Heavy"/>
                <a:ea typeface="Public Sans Heavy"/>
                <a:cs typeface="Public Sans Heavy"/>
                <a:sym typeface="Public Sans Heavy"/>
              </a:rPr>
              <a:t>PROCESAMIENTO</a:t>
            </a:r>
          </a:p>
        </p:txBody>
      </p:sp>
      <p:sp>
        <p:nvSpPr>
          <p:cNvPr name="Freeform 7" id="7"/>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42670" y="3911134"/>
            <a:ext cx="9316630" cy="5019334"/>
          </a:xfrm>
          <a:custGeom>
            <a:avLst/>
            <a:gdLst/>
            <a:ahLst/>
            <a:cxnLst/>
            <a:rect r="r" b="b" t="t" l="l"/>
            <a:pathLst>
              <a:path h="5019334" w="9316630">
                <a:moveTo>
                  <a:pt x="0" y="0"/>
                </a:moveTo>
                <a:lnTo>
                  <a:pt x="9316630" y="0"/>
                </a:lnTo>
                <a:lnTo>
                  <a:pt x="9316630" y="5019334"/>
                </a:lnTo>
                <a:lnTo>
                  <a:pt x="0" y="5019334"/>
                </a:lnTo>
                <a:lnTo>
                  <a:pt x="0" y="0"/>
                </a:lnTo>
                <a:close/>
              </a:path>
            </a:pathLst>
          </a:custGeom>
          <a:blipFill>
            <a:blip r:embed="rId4"/>
            <a:stretch>
              <a:fillRect l="0" t="0" r="0" b="0"/>
            </a:stretch>
          </a:blipFill>
        </p:spPr>
      </p:sp>
      <p:sp>
        <p:nvSpPr>
          <p:cNvPr name="TextBox 4" id="4"/>
          <p:cNvSpPr txBox="true"/>
          <p:nvPr/>
        </p:nvSpPr>
        <p:spPr>
          <a:xfrm rot="0">
            <a:off x="1028700" y="1333500"/>
            <a:ext cx="15387612" cy="2465067"/>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INGENIERÍA DE CARACTERÍSTICAS</a:t>
            </a:r>
          </a:p>
        </p:txBody>
      </p:sp>
      <p:sp>
        <p:nvSpPr>
          <p:cNvPr name="TextBox 5" id="5"/>
          <p:cNvSpPr txBox="true"/>
          <p:nvPr/>
        </p:nvSpPr>
        <p:spPr>
          <a:xfrm rot="0">
            <a:off x="1028700" y="5314774"/>
            <a:ext cx="6742742" cy="2173954"/>
          </a:xfrm>
          <a:prstGeom prst="rect">
            <a:avLst/>
          </a:prstGeom>
        </p:spPr>
        <p:txBody>
          <a:bodyPr anchor="t" rtlCol="false" tIns="0" lIns="0" bIns="0" rIns="0">
            <a:spAutoFit/>
          </a:bodyPr>
          <a:lstStyle/>
          <a:p>
            <a:pPr algn="l" marL="710956" indent="-355478" lvl="1">
              <a:lnSpc>
                <a:spcPts val="4280"/>
              </a:lnSpc>
              <a:buFont typeface="Arial"/>
              <a:buChar char="•"/>
            </a:pPr>
            <a:r>
              <a:rPr lang="en-US" sz="3292" spc="32">
                <a:solidFill>
                  <a:srgbClr val="000000"/>
                </a:solidFill>
                <a:latin typeface="Public Sans"/>
                <a:ea typeface="Public Sans"/>
                <a:cs typeface="Public Sans"/>
                <a:sym typeface="Public Sans"/>
              </a:rPr>
              <a:t>Eliminación de variables</a:t>
            </a:r>
          </a:p>
          <a:p>
            <a:pPr algn="l" marL="710956" indent="-355478" lvl="1">
              <a:lnSpc>
                <a:spcPts val="4280"/>
              </a:lnSpc>
              <a:buFont typeface="Arial"/>
              <a:buChar char="•"/>
            </a:pPr>
            <a:r>
              <a:rPr lang="en-US" sz="3292" spc="32">
                <a:solidFill>
                  <a:srgbClr val="000000"/>
                </a:solidFill>
                <a:latin typeface="Public Sans"/>
                <a:ea typeface="Public Sans"/>
                <a:cs typeface="Public Sans"/>
                <a:sym typeface="Public Sans"/>
              </a:rPr>
              <a:t>Agrupación de variables</a:t>
            </a:r>
          </a:p>
          <a:p>
            <a:pPr algn="l" marL="710956" indent="-355478" lvl="1">
              <a:lnSpc>
                <a:spcPts val="4280"/>
              </a:lnSpc>
              <a:buFont typeface="Arial"/>
              <a:buChar char="•"/>
            </a:pPr>
            <a:r>
              <a:rPr lang="en-US" sz="3292" spc="32">
                <a:solidFill>
                  <a:srgbClr val="000000"/>
                </a:solidFill>
                <a:latin typeface="Public Sans"/>
                <a:ea typeface="Public Sans"/>
                <a:cs typeface="Public Sans"/>
                <a:sym typeface="Public Sans"/>
              </a:rPr>
              <a:t>Creación de variables a partir de otras</a:t>
            </a:r>
          </a:p>
        </p:txBody>
      </p:sp>
    </p:spTree>
  </p:cSld>
  <p:clrMapOvr>
    <a:masterClrMapping/>
  </p:clrMapOvr>
  <p:transition spd="fast">
    <p:push dir="l"/>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27621" y="4344940"/>
            <a:ext cx="7141921" cy="765206"/>
          </a:xfrm>
          <a:custGeom>
            <a:avLst/>
            <a:gdLst/>
            <a:ahLst/>
            <a:cxnLst/>
            <a:rect r="r" b="b" t="t" l="l"/>
            <a:pathLst>
              <a:path h="765206" w="7141921">
                <a:moveTo>
                  <a:pt x="0" y="0"/>
                </a:moveTo>
                <a:lnTo>
                  <a:pt x="7141921" y="0"/>
                </a:lnTo>
                <a:lnTo>
                  <a:pt x="7141921" y="765205"/>
                </a:lnTo>
                <a:lnTo>
                  <a:pt x="0" y="765205"/>
                </a:lnTo>
                <a:lnTo>
                  <a:pt x="0" y="0"/>
                </a:lnTo>
                <a:close/>
              </a:path>
            </a:pathLst>
          </a:custGeom>
          <a:blipFill>
            <a:blip r:embed="rId4"/>
            <a:stretch>
              <a:fillRect l="0" t="0" r="0" b="0"/>
            </a:stretch>
          </a:blipFill>
        </p:spPr>
      </p:sp>
      <p:sp>
        <p:nvSpPr>
          <p:cNvPr name="Freeform 4" id="4"/>
          <p:cNvSpPr/>
          <p:nvPr/>
        </p:nvSpPr>
        <p:spPr>
          <a:xfrm flipH="false" flipV="false" rot="0">
            <a:off x="2747254" y="5481878"/>
            <a:ext cx="4102655" cy="2744438"/>
          </a:xfrm>
          <a:custGeom>
            <a:avLst/>
            <a:gdLst/>
            <a:ahLst/>
            <a:cxnLst/>
            <a:rect r="r" b="b" t="t" l="l"/>
            <a:pathLst>
              <a:path h="2744438" w="4102655">
                <a:moveTo>
                  <a:pt x="0" y="0"/>
                </a:moveTo>
                <a:lnTo>
                  <a:pt x="4102655" y="0"/>
                </a:lnTo>
                <a:lnTo>
                  <a:pt x="4102655" y="2744438"/>
                </a:lnTo>
                <a:lnTo>
                  <a:pt x="0" y="2744438"/>
                </a:lnTo>
                <a:lnTo>
                  <a:pt x="0" y="0"/>
                </a:lnTo>
                <a:close/>
              </a:path>
            </a:pathLst>
          </a:custGeom>
          <a:blipFill>
            <a:blip r:embed="rId5"/>
            <a:stretch>
              <a:fillRect l="0" t="0" r="0" b="0"/>
            </a:stretch>
          </a:blipFill>
        </p:spPr>
      </p:sp>
      <p:sp>
        <p:nvSpPr>
          <p:cNvPr name="Freeform 5" id="5"/>
          <p:cNvSpPr/>
          <p:nvPr/>
        </p:nvSpPr>
        <p:spPr>
          <a:xfrm flipH="false" flipV="false" rot="0">
            <a:off x="9523535" y="2629549"/>
            <a:ext cx="6382850" cy="1715391"/>
          </a:xfrm>
          <a:custGeom>
            <a:avLst/>
            <a:gdLst/>
            <a:ahLst/>
            <a:cxnLst/>
            <a:rect r="r" b="b" t="t" l="l"/>
            <a:pathLst>
              <a:path h="1715391" w="6382850">
                <a:moveTo>
                  <a:pt x="0" y="0"/>
                </a:moveTo>
                <a:lnTo>
                  <a:pt x="6382851" y="0"/>
                </a:lnTo>
                <a:lnTo>
                  <a:pt x="6382851" y="1715391"/>
                </a:lnTo>
                <a:lnTo>
                  <a:pt x="0" y="1715391"/>
                </a:lnTo>
                <a:lnTo>
                  <a:pt x="0" y="0"/>
                </a:lnTo>
                <a:close/>
              </a:path>
            </a:pathLst>
          </a:custGeom>
          <a:blipFill>
            <a:blip r:embed="rId6"/>
            <a:stretch>
              <a:fillRect l="0" t="0" r="0" b="0"/>
            </a:stretch>
          </a:blipFill>
        </p:spPr>
      </p:sp>
      <p:sp>
        <p:nvSpPr>
          <p:cNvPr name="Freeform 6" id="6"/>
          <p:cNvSpPr/>
          <p:nvPr/>
        </p:nvSpPr>
        <p:spPr>
          <a:xfrm flipH="false" flipV="false" rot="0">
            <a:off x="8369542" y="4344940"/>
            <a:ext cx="8690836" cy="4913360"/>
          </a:xfrm>
          <a:custGeom>
            <a:avLst/>
            <a:gdLst/>
            <a:ahLst/>
            <a:cxnLst/>
            <a:rect r="r" b="b" t="t" l="l"/>
            <a:pathLst>
              <a:path h="4913360" w="8690836">
                <a:moveTo>
                  <a:pt x="0" y="0"/>
                </a:moveTo>
                <a:lnTo>
                  <a:pt x="8690837" y="0"/>
                </a:lnTo>
                <a:lnTo>
                  <a:pt x="8690837" y="4913360"/>
                </a:lnTo>
                <a:lnTo>
                  <a:pt x="0" y="4913360"/>
                </a:lnTo>
                <a:lnTo>
                  <a:pt x="0" y="0"/>
                </a:lnTo>
                <a:close/>
              </a:path>
            </a:pathLst>
          </a:custGeom>
          <a:blipFill>
            <a:blip r:embed="rId7"/>
            <a:stretch>
              <a:fillRect l="0" t="0" r="0" b="0"/>
            </a:stretch>
          </a:blipFill>
        </p:spPr>
      </p:sp>
      <p:sp>
        <p:nvSpPr>
          <p:cNvPr name="TextBox 7" id="7"/>
          <p:cNvSpPr txBox="true"/>
          <p:nvPr/>
        </p:nvSpPr>
        <p:spPr>
          <a:xfrm rot="0">
            <a:off x="1028700" y="1333500"/>
            <a:ext cx="12404360" cy="2465067"/>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IMPUTACIÓN DE DATOS</a:t>
            </a:r>
          </a:p>
        </p:txBody>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Freeform 2" id="2"/>
          <p:cNvSpPr/>
          <p:nvPr/>
        </p:nvSpPr>
        <p:spPr>
          <a:xfrm flipH="false" flipV="false" rot="0">
            <a:off x="12555505" y="0"/>
            <a:ext cx="10605155" cy="10287000"/>
          </a:xfrm>
          <a:custGeom>
            <a:avLst/>
            <a:gdLst/>
            <a:ahLst/>
            <a:cxnLst/>
            <a:rect r="r" b="b" t="t" l="l"/>
            <a:pathLst>
              <a:path h="10287000" w="10605155">
                <a:moveTo>
                  <a:pt x="0" y="0"/>
                </a:moveTo>
                <a:lnTo>
                  <a:pt x="10605155" y="0"/>
                </a:lnTo>
                <a:lnTo>
                  <a:pt x="10605155" y="10287000"/>
                </a:lnTo>
                <a:lnTo>
                  <a:pt x="0" y="10287000"/>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50716" y="7112144"/>
            <a:ext cx="20046594" cy="1409490"/>
            <a:chOff x="0" y="0"/>
            <a:chExt cx="5279761" cy="371224"/>
          </a:xfrm>
        </p:grpSpPr>
        <p:sp>
          <p:nvSpPr>
            <p:cNvPr name="Freeform 4" id="4"/>
            <p:cNvSpPr/>
            <p:nvPr/>
          </p:nvSpPr>
          <p:spPr>
            <a:xfrm flipH="false" flipV="false" rot="0">
              <a:off x="0" y="0"/>
              <a:ext cx="5279761" cy="371224"/>
            </a:xfrm>
            <a:custGeom>
              <a:avLst/>
              <a:gdLst/>
              <a:ahLst/>
              <a:cxnLst/>
              <a:rect r="r" b="b" t="t" l="l"/>
              <a:pathLst>
                <a:path h="371224" w="5279761">
                  <a:moveTo>
                    <a:pt x="0" y="0"/>
                  </a:moveTo>
                  <a:lnTo>
                    <a:pt x="5279761" y="0"/>
                  </a:lnTo>
                  <a:lnTo>
                    <a:pt x="5279761" y="371224"/>
                  </a:lnTo>
                  <a:lnTo>
                    <a:pt x="0" y="371224"/>
                  </a:lnTo>
                  <a:close/>
                </a:path>
              </a:pathLst>
            </a:custGeom>
            <a:solidFill>
              <a:srgbClr val="FA6506"/>
            </a:solidFill>
          </p:spPr>
        </p:sp>
        <p:sp>
          <p:nvSpPr>
            <p:cNvPr name="TextBox 5" id="5"/>
            <p:cNvSpPr txBox="true"/>
            <p:nvPr/>
          </p:nvSpPr>
          <p:spPr>
            <a:xfrm>
              <a:off x="0" y="-38100"/>
              <a:ext cx="5279761" cy="409324"/>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1028700" y="4594678"/>
            <a:ext cx="14456795" cy="1469119"/>
          </a:xfrm>
          <a:prstGeom prst="rect">
            <a:avLst/>
          </a:prstGeom>
        </p:spPr>
        <p:txBody>
          <a:bodyPr anchor="t" rtlCol="false" tIns="0" lIns="0" bIns="0" rIns="0">
            <a:spAutoFit/>
          </a:bodyPr>
          <a:lstStyle/>
          <a:p>
            <a:pPr algn="l">
              <a:lnSpc>
                <a:spcPts val="10526"/>
              </a:lnSpc>
            </a:pPr>
            <a:r>
              <a:rPr lang="en-US" b="true" sz="12099" spc="362">
                <a:solidFill>
                  <a:srgbClr val="000000"/>
                </a:solidFill>
                <a:latin typeface="Public Sans Heavy"/>
                <a:ea typeface="Public Sans Heavy"/>
                <a:cs typeface="Public Sans Heavy"/>
                <a:sym typeface="Public Sans Heavy"/>
              </a:rPr>
              <a:t>AGRUPAMIENTO</a:t>
            </a:r>
          </a:p>
        </p:txBody>
      </p:sp>
      <p:sp>
        <p:nvSpPr>
          <p:cNvPr name="Freeform 7" id="7"/>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435387" y="3015887"/>
            <a:ext cx="8361930" cy="6242413"/>
          </a:xfrm>
          <a:custGeom>
            <a:avLst/>
            <a:gdLst/>
            <a:ahLst/>
            <a:cxnLst/>
            <a:rect r="r" b="b" t="t" l="l"/>
            <a:pathLst>
              <a:path h="6242413" w="8361930">
                <a:moveTo>
                  <a:pt x="0" y="0"/>
                </a:moveTo>
                <a:lnTo>
                  <a:pt x="8361930" y="0"/>
                </a:lnTo>
                <a:lnTo>
                  <a:pt x="8361930" y="6242413"/>
                </a:lnTo>
                <a:lnTo>
                  <a:pt x="0" y="6242413"/>
                </a:lnTo>
                <a:lnTo>
                  <a:pt x="0" y="0"/>
                </a:lnTo>
                <a:close/>
              </a:path>
            </a:pathLst>
          </a:custGeom>
          <a:blipFill>
            <a:blip r:embed="rId4"/>
            <a:stretch>
              <a:fillRect l="-10369" t="-7790" r="-1613" b="-9030"/>
            </a:stretch>
          </a:blipFill>
        </p:spPr>
      </p:sp>
      <p:sp>
        <p:nvSpPr>
          <p:cNvPr name="TextBox 4" id="4"/>
          <p:cNvSpPr txBox="true"/>
          <p:nvPr/>
        </p:nvSpPr>
        <p:spPr>
          <a:xfrm rot="0">
            <a:off x="1028700" y="1333500"/>
            <a:ext cx="15387612"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ENFOQUES</a:t>
            </a:r>
          </a:p>
        </p:txBody>
      </p:sp>
      <p:sp>
        <p:nvSpPr>
          <p:cNvPr name="TextBox 5" id="5"/>
          <p:cNvSpPr txBox="true"/>
          <p:nvPr/>
        </p:nvSpPr>
        <p:spPr>
          <a:xfrm rot="0">
            <a:off x="1028700" y="4654369"/>
            <a:ext cx="7166628" cy="2917825"/>
          </a:xfrm>
          <a:prstGeom prst="rect">
            <a:avLst/>
          </a:prstGeom>
        </p:spPr>
        <p:txBody>
          <a:bodyPr anchor="t" rtlCol="false" tIns="0" lIns="0" bIns="0" rIns="0">
            <a:spAutoFit/>
          </a:bodyPr>
          <a:lstStyle/>
          <a:p>
            <a:pPr algn="l" marL="755651" indent="-377825" lvl="1">
              <a:lnSpc>
                <a:spcPts val="4550"/>
              </a:lnSpc>
              <a:buFont typeface="Arial"/>
              <a:buChar char="•"/>
            </a:pPr>
            <a:r>
              <a:rPr lang="en-US" sz="3500" spc="35">
                <a:solidFill>
                  <a:srgbClr val="000000"/>
                </a:solidFill>
                <a:latin typeface="Public Sans"/>
                <a:ea typeface="Public Sans"/>
                <a:cs typeface="Public Sans"/>
                <a:sym typeface="Public Sans"/>
              </a:rPr>
              <a:t>Tipo de accidente</a:t>
            </a:r>
          </a:p>
          <a:p>
            <a:pPr algn="l" marL="755651" indent="-377825" lvl="1">
              <a:lnSpc>
                <a:spcPts val="4550"/>
              </a:lnSpc>
              <a:buFont typeface="Arial"/>
              <a:buChar char="•"/>
            </a:pPr>
            <a:r>
              <a:rPr lang="en-US" sz="3500" spc="35">
                <a:solidFill>
                  <a:srgbClr val="000000"/>
                </a:solidFill>
                <a:latin typeface="Public Sans"/>
                <a:ea typeface="Public Sans"/>
                <a:cs typeface="Public Sans"/>
                <a:sym typeface="Public Sans"/>
              </a:rPr>
              <a:t>Causa de accidente</a:t>
            </a:r>
          </a:p>
          <a:p>
            <a:pPr algn="l" marL="755651" indent="-377825" lvl="1">
              <a:lnSpc>
                <a:spcPts val="4550"/>
              </a:lnSpc>
              <a:buFont typeface="Arial"/>
              <a:buChar char="•"/>
            </a:pPr>
            <a:r>
              <a:rPr lang="en-US" sz="3500" spc="35">
                <a:solidFill>
                  <a:srgbClr val="000000"/>
                </a:solidFill>
                <a:latin typeface="Public Sans"/>
                <a:ea typeface="Public Sans"/>
                <a:cs typeface="Public Sans"/>
                <a:sym typeface="Public Sans"/>
              </a:rPr>
              <a:t>Latitud, Longitud</a:t>
            </a:r>
          </a:p>
          <a:p>
            <a:pPr algn="l" marL="755651" indent="-377825" lvl="1">
              <a:lnSpc>
                <a:spcPts val="4550"/>
              </a:lnSpc>
              <a:buFont typeface="Arial"/>
              <a:buChar char="•"/>
            </a:pPr>
            <a:r>
              <a:rPr lang="en-US" sz="3500" spc="35">
                <a:solidFill>
                  <a:srgbClr val="000000"/>
                </a:solidFill>
                <a:latin typeface="Public Sans"/>
                <a:ea typeface="Public Sans"/>
                <a:cs typeface="Public Sans"/>
                <a:sym typeface="Public Sans"/>
              </a:rPr>
              <a:t>Tipo de pavimento</a:t>
            </a:r>
          </a:p>
          <a:p>
            <a:pPr algn="l" marL="755651" indent="-377825" lvl="1">
              <a:lnSpc>
                <a:spcPts val="4550"/>
              </a:lnSpc>
              <a:buFont typeface="Arial"/>
              <a:buChar char="•"/>
            </a:pPr>
            <a:r>
              <a:rPr lang="en-US" sz="3500" spc="35">
                <a:solidFill>
                  <a:srgbClr val="000000"/>
                </a:solidFill>
                <a:latin typeface="Public Sans"/>
                <a:ea typeface="Public Sans"/>
                <a:cs typeface="Public Sans"/>
                <a:sym typeface="Public Sans"/>
              </a:rPr>
              <a:t>Clase (Fatalidad, Sólo daños)</a:t>
            </a:r>
          </a:p>
        </p:txBody>
      </p:sp>
    </p:spTree>
  </p:cSld>
  <p:clrMapOvr>
    <a:masterClrMapping/>
  </p:clrMapOvr>
  <p:transition spd="fast">
    <p:push dir="l"/>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091171" y="3842645"/>
            <a:ext cx="3854745" cy="1721485"/>
            <a:chOff x="0" y="0"/>
            <a:chExt cx="5139661" cy="2295314"/>
          </a:xfrm>
        </p:grpSpPr>
        <p:sp>
          <p:nvSpPr>
            <p:cNvPr name="TextBox 4" id="4"/>
            <p:cNvSpPr txBox="true"/>
            <p:nvPr/>
          </p:nvSpPr>
          <p:spPr>
            <a:xfrm rot="0">
              <a:off x="0" y="725593"/>
              <a:ext cx="5139661" cy="1569720"/>
            </a:xfrm>
            <a:prstGeom prst="rect">
              <a:avLst/>
            </a:prstGeom>
          </p:spPr>
          <p:txBody>
            <a:bodyPr anchor="t" rtlCol="false" tIns="0" lIns="0" bIns="0" rIns="0">
              <a:spAutoFit/>
            </a:bodyPr>
            <a:lstStyle/>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Selección de K óptima</a:t>
              </a:r>
            </a:p>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Entrenamiento del modelo</a:t>
              </a:r>
            </a:p>
          </p:txBody>
        </p:sp>
        <p:sp>
          <p:nvSpPr>
            <p:cNvPr name="TextBox 5" id="5"/>
            <p:cNvSpPr txBox="true"/>
            <p:nvPr/>
          </p:nvSpPr>
          <p:spPr>
            <a:xfrm rot="0">
              <a:off x="0" y="-38100"/>
              <a:ext cx="5139661" cy="541867"/>
            </a:xfrm>
            <a:prstGeom prst="rect">
              <a:avLst/>
            </a:prstGeom>
          </p:spPr>
          <p:txBody>
            <a:bodyPr anchor="t" rtlCol="false" tIns="0" lIns="0" bIns="0" rIns="0">
              <a:spAutoFit/>
            </a:bodyPr>
            <a:lstStyle/>
            <a:p>
              <a:pPr algn="l">
                <a:lnSpc>
                  <a:spcPts val="3249"/>
                </a:lnSpc>
              </a:pPr>
              <a:r>
                <a:rPr lang="en-US" sz="2499" spc="24" b="true">
                  <a:solidFill>
                    <a:srgbClr val="000000"/>
                  </a:solidFill>
                  <a:latin typeface="Public Sans Bold"/>
                  <a:ea typeface="Public Sans Bold"/>
                  <a:cs typeface="Public Sans Bold"/>
                  <a:sym typeface="Public Sans Bold"/>
                </a:rPr>
                <a:t>K-Means</a:t>
              </a:r>
            </a:p>
          </p:txBody>
        </p:sp>
      </p:grpSp>
      <p:grpSp>
        <p:nvGrpSpPr>
          <p:cNvPr name="Group 6" id="6"/>
          <p:cNvGrpSpPr/>
          <p:nvPr/>
        </p:nvGrpSpPr>
        <p:grpSpPr>
          <a:xfrm rot="0">
            <a:off x="1680982" y="3842645"/>
            <a:ext cx="4391013" cy="1327150"/>
            <a:chOff x="0" y="0"/>
            <a:chExt cx="5854684" cy="1769534"/>
          </a:xfrm>
        </p:grpSpPr>
        <p:sp>
          <p:nvSpPr>
            <p:cNvPr name="TextBox 7" id="7"/>
            <p:cNvSpPr txBox="true"/>
            <p:nvPr/>
          </p:nvSpPr>
          <p:spPr>
            <a:xfrm rot="0">
              <a:off x="0" y="725593"/>
              <a:ext cx="5854684" cy="1043940"/>
            </a:xfrm>
            <a:prstGeom prst="rect">
              <a:avLst/>
            </a:prstGeom>
          </p:spPr>
          <p:txBody>
            <a:bodyPr anchor="t" rtlCol="false" tIns="0" lIns="0" bIns="0" rIns="0">
              <a:spAutoFit/>
            </a:bodyPr>
            <a:lstStyle/>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Variables dependiendo del enfoque</a:t>
              </a:r>
            </a:p>
          </p:txBody>
        </p:sp>
        <p:sp>
          <p:nvSpPr>
            <p:cNvPr name="TextBox 8" id="8"/>
            <p:cNvSpPr txBox="true"/>
            <p:nvPr/>
          </p:nvSpPr>
          <p:spPr>
            <a:xfrm rot="0">
              <a:off x="0" y="-38100"/>
              <a:ext cx="5854684" cy="541867"/>
            </a:xfrm>
            <a:prstGeom prst="rect">
              <a:avLst/>
            </a:prstGeom>
          </p:spPr>
          <p:txBody>
            <a:bodyPr anchor="t" rtlCol="false" tIns="0" lIns="0" bIns="0" rIns="0">
              <a:spAutoFit/>
            </a:bodyPr>
            <a:lstStyle/>
            <a:p>
              <a:pPr algn="l">
                <a:lnSpc>
                  <a:spcPts val="3249"/>
                </a:lnSpc>
              </a:pPr>
              <a:r>
                <a:rPr lang="en-US" sz="2499" spc="24" b="true">
                  <a:solidFill>
                    <a:srgbClr val="000000"/>
                  </a:solidFill>
                  <a:latin typeface="Public Sans Bold"/>
                  <a:ea typeface="Public Sans Bold"/>
                  <a:cs typeface="Public Sans Bold"/>
                  <a:sym typeface="Public Sans Bold"/>
                </a:rPr>
                <a:t>Selección de variables</a:t>
              </a:r>
            </a:p>
          </p:txBody>
        </p:sp>
      </p:grpSp>
      <p:grpSp>
        <p:nvGrpSpPr>
          <p:cNvPr name="Group 9" id="9"/>
          <p:cNvGrpSpPr/>
          <p:nvPr/>
        </p:nvGrpSpPr>
        <p:grpSpPr>
          <a:xfrm rot="0">
            <a:off x="1633357" y="5588895"/>
            <a:ext cx="4391013" cy="1725295"/>
            <a:chOff x="0" y="0"/>
            <a:chExt cx="5854684" cy="2300394"/>
          </a:xfrm>
        </p:grpSpPr>
        <p:sp>
          <p:nvSpPr>
            <p:cNvPr name="TextBox 10" id="10"/>
            <p:cNvSpPr txBox="true"/>
            <p:nvPr/>
          </p:nvSpPr>
          <p:spPr>
            <a:xfrm rot="0">
              <a:off x="0" y="725593"/>
              <a:ext cx="5854684" cy="1574800"/>
            </a:xfrm>
            <a:prstGeom prst="rect">
              <a:avLst/>
            </a:prstGeom>
          </p:spPr>
          <p:txBody>
            <a:bodyPr anchor="t" rtlCol="false" tIns="0" lIns="0" bIns="0" rIns="0">
              <a:spAutoFit/>
            </a:bodyPr>
            <a:lstStyle/>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Equilibrio de distribución</a:t>
              </a:r>
            </a:p>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Escalamiento de datos</a:t>
              </a:r>
            </a:p>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Imputación de datos</a:t>
              </a:r>
            </a:p>
          </p:txBody>
        </p:sp>
        <p:sp>
          <p:nvSpPr>
            <p:cNvPr name="TextBox 11" id="11"/>
            <p:cNvSpPr txBox="true"/>
            <p:nvPr/>
          </p:nvSpPr>
          <p:spPr>
            <a:xfrm rot="0">
              <a:off x="0" y="-38100"/>
              <a:ext cx="5854684" cy="541867"/>
            </a:xfrm>
            <a:prstGeom prst="rect">
              <a:avLst/>
            </a:prstGeom>
          </p:spPr>
          <p:txBody>
            <a:bodyPr anchor="t" rtlCol="false" tIns="0" lIns="0" bIns="0" rIns="0">
              <a:spAutoFit/>
            </a:bodyPr>
            <a:lstStyle/>
            <a:p>
              <a:pPr algn="l">
                <a:lnSpc>
                  <a:spcPts val="3249"/>
                </a:lnSpc>
              </a:pPr>
              <a:r>
                <a:rPr lang="en-US" sz="2499" spc="24" b="true">
                  <a:solidFill>
                    <a:srgbClr val="000000"/>
                  </a:solidFill>
                  <a:latin typeface="Public Sans Bold"/>
                  <a:ea typeface="Public Sans Bold"/>
                  <a:cs typeface="Public Sans Bold"/>
                  <a:sym typeface="Public Sans Bold"/>
                </a:rPr>
                <a:t>Preprocesamiento</a:t>
              </a:r>
            </a:p>
          </p:txBody>
        </p:sp>
      </p:grpSp>
      <p:grpSp>
        <p:nvGrpSpPr>
          <p:cNvPr name="Group 12" id="12"/>
          <p:cNvGrpSpPr/>
          <p:nvPr/>
        </p:nvGrpSpPr>
        <p:grpSpPr>
          <a:xfrm rot="0">
            <a:off x="11830328" y="3842645"/>
            <a:ext cx="4776690" cy="1725295"/>
            <a:chOff x="0" y="0"/>
            <a:chExt cx="6368920" cy="2300394"/>
          </a:xfrm>
        </p:grpSpPr>
        <p:sp>
          <p:nvSpPr>
            <p:cNvPr name="TextBox 13" id="13"/>
            <p:cNvSpPr txBox="true"/>
            <p:nvPr/>
          </p:nvSpPr>
          <p:spPr>
            <a:xfrm rot="0">
              <a:off x="0" y="725593"/>
              <a:ext cx="6368920" cy="1574800"/>
            </a:xfrm>
            <a:prstGeom prst="rect">
              <a:avLst/>
            </a:prstGeom>
          </p:spPr>
          <p:txBody>
            <a:bodyPr anchor="t" rtlCol="false" tIns="0" lIns="0" bIns="0" rIns="0">
              <a:spAutoFit/>
            </a:bodyPr>
            <a:lstStyle/>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Visualización de clusters</a:t>
              </a:r>
            </a:p>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Estadísticas descriptivas</a:t>
              </a:r>
            </a:p>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Patrones y comportamientos</a:t>
              </a:r>
            </a:p>
          </p:txBody>
        </p:sp>
        <p:sp>
          <p:nvSpPr>
            <p:cNvPr name="TextBox 14" id="14"/>
            <p:cNvSpPr txBox="true"/>
            <p:nvPr/>
          </p:nvSpPr>
          <p:spPr>
            <a:xfrm rot="0">
              <a:off x="0" y="-38100"/>
              <a:ext cx="6368920" cy="541867"/>
            </a:xfrm>
            <a:prstGeom prst="rect">
              <a:avLst/>
            </a:prstGeom>
          </p:spPr>
          <p:txBody>
            <a:bodyPr anchor="t" rtlCol="false" tIns="0" lIns="0" bIns="0" rIns="0">
              <a:spAutoFit/>
            </a:bodyPr>
            <a:lstStyle/>
            <a:p>
              <a:pPr algn="l">
                <a:lnSpc>
                  <a:spcPts val="3249"/>
                </a:lnSpc>
              </a:pPr>
              <a:r>
                <a:rPr lang="en-US" sz="2499" spc="24" b="true">
                  <a:solidFill>
                    <a:srgbClr val="000000"/>
                  </a:solidFill>
                  <a:latin typeface="Public Sans Bold"/>
                  <a:ea typeface="Public Sans Bold"/>
                  <a:cs typeface="Public Sans Bold"/>
                  <a:sym typeface="Public Sans Bold"/>
                </a:rPr>
                <a:t>Análisis</a:t>
              </a:r>
            </a:p>
          </p:txBody>
        </p:sp>
      </p:grpSp>
      <p:sp>
        <p:nvSpPr>
          <p:cNvPr name="TextBox 15" id="15"/>
          <p:cNvSpPr txBox="true"/>
          <p:nvPr/>
        </p:nvSpPr>
        <p:spPr>
          <a:xfrm rot="0">
            <a:off x="1028700" y="1333500"/>
            <a:ext cx="14622073"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PROCEDIMIENTO</a:t>
            </a:r>
          </a:p>
        </p:txBody>
      </p:sp>
      <p:grpSp>
        <p:nvGrpSpPr>
          <p:cNvPr name="Group 16" id="16"/>
          <p:cNvGrpSpPr/>
          <p:nvPr/>
        </p:nvGrpSpPr>
        <p:grpSpPr>
          <a:xfrm rot="0">
            <a:off x="11830328" y="5983231"/>
            <a:ext cx="4509239" cy="1725295"/>
            <a:chOff x="0" y="0"/>
            <a:chExt cx="6012318" cy="2300394"/>
          </a:xfrm>
        </p:grpSpPr>
        <p:sp>
          <p:nvSpPr>
            <p:cNvPr name="TextBox 17" id="17"/>
            <p:cNvSpPr txBox="true"/>
            <p:nvPr/>
          </p:nvSpPr>
          <p:spPr>
            <a:xfrm rot="0">
              <a:off x="0" y="725593"/>
              <a:ext cx="6012318" cy="1574800"/>
            </a:xfrm>
            <a:prstGeom prst="rect">
              <a:avLst/>
            </a:prstGeom>
          </p:spPr>
          <p:txBody>
            <a:bodyPr anchor="t" rtlCol="false" tIns="0" lIns="0" bIns="0" rIns="0">
              <a:spAutoFit/>
            </a:bodyPr>
            <a:lstStyle/>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Agrupación de clusters</a:t>
              </a:r>
            </a:p>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Identificación de patrones</a:t>
              </a:r>
            </a:p>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Variables de importancia</a:t>
              </a:r>
            </a:p>
          </p:txBody>
        </p:sp>
        <p:sp>
          <p:nvSpPr>
            <p:cNvPr name="TextBox 18" id="18"/>
            <p:cNvSpPr txBox="true"/>
            <p:nvPr/>
          </p:nvSpPr>
          <p:spPr>
            <a:xfrm rot="0">
              <a:off x="0" y="-38100"/>
              <a:ext cx="6012318" cy="541867"/>
            </a:xfrm>
            <a:prstGeom prst="rect">
              <a:avLst/>
            </a:prstGeom>
          </p:spPr>
          <p:txBody>
            <a:bodyPr anchor="t" rtlCol="false" tIns="0" lIns="0" bIns="0" rIns="0">
              <a:spAutoFit/>
            </a:bodyPr>
            <a:lstStyle/>
            <a:p>
              <a:pPr algn="l">
                <a:lnSpc>
                  <a:spcPts val="3249"/>
                </a:lnSpc>
              </a:pPr>
              <a:r>
                <a:rPr lang="en-US" sz="2499" spc="24" b="true">
                  <a:solidFill>
                    <a:srgbClr val="000000"/>
                  </a:solidFill>
                  <a:latin typeface="Public Sans Bold"/>
                  <a:ea typeface="Public Sans Bold"/>
                  <a:cs typeface="Public Sans Bold"/>
                  <a:sym typeface="Public Sans Bold"/>
                </a:rPr>
                <a:t>Conclusiones</a:t>
              </a:r>
            </a:p>
          </p:txBody>
        </p:sp>
      </p:grpSp>
      <p:sp>
        <p:nvSpPr>
          <p:cNvPr name="TextBox 19" id="19"/>
          <p:cNvSpPr txBox="true"/>
          <p:nvPr/>
        </p:nvSpPr>
        <p:spPr>
          <a:xfrm rot="0">
            <a:off x="1028700" y="2770752"/>
            <a:ext cx="10603590" cy="654050"/>
          </a:xfrm>
          <a:prstGeom prst="rect">
            <a:avLst/>
          </a:prstGeom>
        </p:spPr>
        <p:txBody>
          <a:bodyPr anchor="t" rtlCol="false" tIns="0" lIns="0" bIns="0" rIns="0">
            <a:spAutoFit/>
          </a:bodyPr>
          <a:lstStyle/>
          <a:p>
            <a:pPr algn="l">
              <a:lnSpc>
                <a:spcPts val="5199"/>
              </a:lnSpc>
            </a:pPr>
            <a:r>
              <a:rPr lang="en-US" sz="3999" spc="39" b="true">
                <a:solidFill>
                  <a:srgbClr val="000000"/>
                </a:solidFill>
                <a:latin typeface="Public Sans Bold"/>
                <a:ea typeface="Public Sans Bold"/>
                <a:cs typeface="Public Sans Bold"/>
                <a:sym typeface="Public Sans Bold"/>
              </a:rPr>
              <a:t>General</a:t>
            </a:r>
          </a:p>
        </p:txBody>
      </p:sp>
      <p:grpSp>
        <p:nvGrpSpPr>
          <p:cNvPr name="Group 20" id="20"/>
          <p:cNvGrpSpPr/>
          <p:nvPr/>
        </p:nvGrpSpPr>
        <p:grpSpPr>
          <a:xfrm rot="0">
            <a:off x="7091171" y="5983231"/>
            <a:ext cx="4610368" cy="2506345"/>
            <a:chOff x="0" y="0"/>
            <a:chExt cx="6147158" cy="3341794"/>
          </a:xfrm>
        </p:grpSpPr>
        <p:sp>
          <p:nvSpPr>
            <p:cNvPr name="TextBox 21" id="21"/>
            <p:cNvSpPr txBox="true"/>
            <p:nvPr/>
          </p:nvSpPr>
          <p:spPr>
            <a:xfrm rot="0">
              <a:off x="0" y="725593"/>
              <a:ext cx="6147158" cy="2616200"/>
            </a:xfrm>
            <a:prstGeom prst="rect">
              <a:avLst/>
            </a:prstGeom>
          </p:spPr>
          <p:txBody>
            <a:bodyPr anchor="t" rtlCol="false" tIns="0" lIns="0" bIns="0" rIns="0">
              <a:spAutoFit/>
            </a:bodyPr>
            <a:lstStyle/>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Reducción de dimensionalidad</a:t>
              </a:r>
            </a:p>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Ingeniería de características</a:t>
              </a:r>
            </a:p>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Agrupación de variables</a:t>
              </a:r>
            </a:p>
          </p:txBody>
        </p:sp>
        <p:sp>
          <p:nvSpPr>
            <p:cNvPr name="TextBox 22" id="22"/>
            <p:cNvSpPr txBox="true"/>
            <p:nvPr/>
          </p:nvSpPr>
          <p:spPr>
            <a:xfrm rot="0">
              <a:off x="0" y="-38100"/>
              <a:ext cx="6147158" cy="541867"/>
            </a:xfrm>
            <a:prstGeom prst="rect">
              <a:avLst/>
            </a:prstGeom>
          </p:spPr>
          <p:txBody>
            <a:bodyPr anchor="t" rtlCol="false" tIns="0" lIns="0" bIns="0" rIns="0">
              <a:spAutoFit/>
            </a:bodyPr>
            <a:lstStyle/>
            <a:p>
              <a:pPr algn="l">
                <a:lnSpc>
                  <a:spcPts val="3249"/>
                </a:lnSpc>
              </a:pPr>
              <a:r>
                <a:rPr lang="en-US" sz="2499" spc="24" b="true">
                  <a:solidFill>
                    <a:srgbClr val="000000"/>
                  </a:solidFill>
                  <a:latin typeface="Public Sans Bold"/>
                  <a:ea typeface="Public Sans Bold"/>
                  <a:cs typeface="Public Sans Bold"/>
                  <a:sym typeface="Public Sans Bold"/>
                </a:rPr>
                <a:t>Procesamiento</a:t>
              </a:r>
            </a:p>
          </p:txBody>
        </p:sp>
      </p:grpSp>
    </p:spTree>
  </p:cSld>
  <p:clrMapOvr>
    <a:masterClrMapping/>
  </p:clrMapOvr>
  <p:transition spd="slow">
    <p:push dir="l"/>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4231286"/>
            <a:ext cx="7839398" cy="5027014"/>
          </a:xfrm>
          <a:custGeom>
            <a:avLst/>
            <a:gdLst/>
            <a:ahLst/>
            <a:cxnLst/>
            <a:rect r="r" b="b" t="t" l="l"/>
            <a:pathLst>
              <a:path h="5027014" w="7839398">
                <a:moveTo>
                  <a:pt x="0" y="0"/>
                </a:moveTo>
                <a:lnTo>
                  <a:pt x="7839398" y="0"/>
                </a:lnTo>
                <a:lnTo>
                  <a:pt x="7839398" y="5027014"/>
                </a:lnTo>
                <a:lnTo>
                  <a:pt x="0" y="5027014"/>
                </a:lnTo>
                <a:lnTo>
                  <a:pt x="0" y="0"/>
                </a:lnTo>
                <a:close/>
              </a:path>
            </a:pathLst>
          </a:custGeom>
          <a:blipFill>
            <a:blip r:embed="rId4"/>
            <a:stretch>
              <a:fillRect l="0" t="0" r="0" b="0"/>
            </a:stretch>
          </a:blipFill>
        </p:spPr>
      </p:sp>
      <p:sp>
        <p:nvSpPr>
          <p:cNvPr name="TextBox 4" id="4"/>
          <p:cNvSpPr txBox="true"/>
          <p:nvPr/>
        </p:nvSpPr>
        <p:spPr>
          <a:xfrm rot="0">
            <a:off x="6910043" y="2789802"/>
            <a:ext cx="8969655" cy="1155660"/>
          </a:xfrm>
          <a:prstGeom prst="rect">
            <a:avLst/>
          </a:prstGeom>
        </p:spPr>
        <p:txBody>
          <a:bodyPr anchor="t" rtlCol="false" tIns="0" lIns="0" bIns="0" rIns="0">
            <a:spAutoFit/>
          </a:bodyPr>
          <a:lstStyle/>
          <a:p>
            <a:pPr algn="l">
              <a:lnSpc>
                <a:spcPts val="3086"/>
              </a:lnSpc>
            </a:pPr>
            <a:r>
              <a:rPr lang="en-US" sz="2374" spc="23">
                <a:solidFill>
                  <a:srgbClr val="000000"/>
                </a:solidFill>
                <a:latin typeface="Public Sans"/>
                <a:ea typeface="Public Sans"/>
                <a:cs typeface="Public Sans"/>
                <a:sym typeface="Public Sans"/>
              </a:rPr>
              <a:t>Cluster 2 con más riesgo, ya que los accidentes con peatones y ciclistas tienen mayor probabilidad de muertos y heridos en comparación con el de motocicletas y automóviles.</a:t>
            </a:r>
          </a:p>
        </p:txBody>
      </p:sp>
      <p:sp>
        <p:nvSpPr>
          <p:cNvPr name="TextBox 5" id="5"/>
          <p:cNvSpPr txBox="true"/>
          <p:nvPr/>
        </p:nvSpPr>
        <p:spPr>
          <a:xfrm rot="0">
            <a:off x="1028700" y="1333500"/>
            <a:ext cx="9996793"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RESULTADOS</a:t>
            </a:r>
          </a:p>
        </p:txBody>
      </p:sp>
      <p:pic>
        <p:nvPicPr>
          <p:cNvPr name="Picture 6" id="6"/>
          <p:cNvPicPr>
            <a:picLocks noChangeAspect="true"/>
          </p:cNvPicPr>
          <p:nvPr/>
        </p:nvPicPr>
        <p:blipFill>
          <a:blip r:embed="rId5"/>
          <a:stretch>
            <a:fillRect/>
          </a:stretch>
        </p:blipFill>
        <p:spPr>
          <a:xfrm rot="0">
            <a:off x="8697160" y="3452910"/>
            <a:ext cx="9340517" cy="6583767"/>
          </a:xfrm>
          <a:prstGeom prst="rect">
            <a:avLst/>
          </a:prstGeom>
        </p:spPr>
      </p:pic>
      <p:sp>
        <p:nvSpPr>
          <p:cNvPr name="TextBox 7" id="7"/>
          <p:cNvSpPr txBox="true"/>
          <p:nvPr/>
        </p:nvSpPr>
        <p:spPr>
          <a:xfrm rot="0">
            <a:off x="1028700" y="2770752"/>
            <a:ext cx="4057650" cy="574675"/>
          </a:xfrm>
          <a:prstGeom prst="rect">
            <a:avLst/>
          </a:prstGeom>
        </p:spPr>
        <p:txBody>
          <a:bodyPr anchor="t" rtlCol="false" tIns="0" lIns="0" bIns="0" rIns="0">
            <a:spAutoFit/>
          </a:bodyPr>
          <a:lstStyle/>
          <a:p>
            <a:pPr algn="l">
              <a:lnSpc>
                <a:spcPts val="4550"/>
              </a:lnSpc>
            </a:pPr>
            <a:r>
              <a:rPr lang="en-US" sz="3500" spc="35" b="true">
                <a:solidFill>
                  <a:srgbClr val="000000"/>
                </a:solidFill>
                <a:latin typeface="Public Sans Bold"/>
                <a:ea typeface="Public Sans Bold"/>
                <a:cs typeface="Public Sans Bold"/>
                <a:sym typeface="Public Sans Bold"/>
              </a:rPr>
              <a:t>Referente a causa</a:t>
            </a:r>
          </a:p>
        </p:txBody>
      </p:sp>
      <p:sp>
        <p:nvSpPr>
          <p:cNvPr name="AutoShape 8" id="8"/>
          <p:cNvSpPr/>
          <p:nvPr/>
        </p:nvSpPr>
        <p:spPr>
          <a:xfrm>
            <a:off x="3057525" y="3345426"/>
            <a:ext cx="3852518" cy="36493"/>
          </a:xfrm>
          <a:prstGeom prst="line">
            <a:avLst/>
          </a:prstGeom>
          <a:ln cap="flat" w="38100">
            <a:solidFill>
              <a:srgbClr val="656665"/>
            </a:solidFill>
            <a:prstDash val="solid"/>
            <a:headEnd type="none" len="sm" w="sm"/>
            <a:tailEnd type="arrow" len="sm" w="med"/>
          </a:ln>
        </p:spPr>
      </p:sp>
    </p:spTree>
  </p:cSld>
  <p:clrMapOvr>
    <a:masterClrMapping/>
  </p:clrMapOvr>
  <p:transition spd="fast">
    <p:fade/>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35947" y="4645426"/>
            <a:ext cx="6329292" cy="4612874"/>
          </a:xfrm>
          <a:custGeom>
            <a:avLst/>
            <a:gdLst/>
            <a:ahLst/>
            <a:cxnLst/>
            <a:rect r="r" b="b" t="t" l="l"/>
            <a:pathLst>
              <a:path h="4612874" w="6329292">
                <a:moveTo>
                  <a:pt x="0" y="0"/>
                </a:moveTo>
                <a:lnTo>
                  <a:pt x="6329292" y="0"/>
                </a:lnTo>
                <a:lnTo>
                  <a:pt x="6329292" y="4612874"/>
                </a:lnTo>
                <a:lnTo>
                  <a:pt x="0" y="4612874"/>
                </a:lnTo>
                <a:lnTo>
                  <a:pt x="0" y="0"/>
                </a:lnTo>
                <a:close/>
              </a:path>
            </a:pathLst>
          </a:custGeom>
          <a:blipFill>
            <a:blip r:embed="rId4"/>
            <a:stretch>
              <a:fillRect l="-38786" t="-3889" r="-33289" b="-8850"/>
            </a:stretch>
          </a:blipFill>
        </p:spPr>
      </p:sp>
      <p:sp>
        <p:nvSpPr>
          <p:cNvPr name="Freeform 4" id="4"/>
          <p:cNvSpPr/>
          <p:nvPr/>
        </p:nvSpPr>
        <p:spPr>
          <a:xfrm flipH="false" flipV="false" rot="0">
            <a:off x="9851247" y="4645426"/>
            <a:ext cx="6700806" cy="4612874"/>
          </a:xfrm>
          <a:custGeom>
            <a:avLst/>
            <a:gdLst/>
            <a:ahLst/>
            <a:cxnLst/>
            <a:rect r="r" b="b" t="t" l="l"/>
            <a:pathLst>
              <a:path h="4612874" w="6700806">
                <a:moveTo>
                  <a:pt x="0" y="0"/>
                </a:moveTo>
                <a:lnTo>
                  <a:pt x="6700806" y="0"/>
                </a:lnTo>
                <a:lnTo>
                  <a:pt x="6700806" y="4612874"/>
                </a:lnTo>
                <a:lnTo>
                  <a:pt x="0" y="4612874"/>
                </a:lnTo>
                <a:lnTo>
                  <a:pt x="0" y="0"/>
                </a:lnTo>
                <a:close/>
              </a:path>
            </a:pathLst>
          </a:custGeom>
          <a:blipFill>
            <a:blip r:embed="rId5"/>
            <a:stretch>
              <a:fillRect l="-41094" t="-14735" r="-42827" b="-13506"/>
            </a:stretch>
          </a:blipFill>
        </p:spPr>
      </p:sp>
      <p:sp>
        <p:nvSpPr>
          <p:cNvPr name="TextBox 5" id="5"/>
          <p:cNvSpPr txBox="true"/>
          <p:nvPr/>
        </p:nvSpPr>
        <p:spPr>
          <a:xfrm rot="0">
            <a:off x="1028700" y="1333500"/>
            <a:ext cx="9996793"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RESULTADOS</a:t>
            </a:r>
          </a:p>
        </p:txBody>
      </p:sp>
      <p:sp>
        <p:nvSpPr>
          <p:cNvPr name="TextBox 6" id="6"/>
          <p:cNvSpPr txBox="true"/>
          <p:nvPr/>
        </p:nvSpPr>
        <p:spPr>
          <a:xfrm rot="0">
            <a:off x="1028700" y="2770752"/>
            <a:ext cx="5705117" cy="574675"/>
          </a:xfrm>
          <a:prstGeom prst="rect">
            <a:avLst/>
          </a:prstGeom>
        </p:spPr>
        <p:txBody>
          <a:bodyPr anchor="t" rtlCol="false" tIns="0" lIns="0" bIns="0" rIns="0">
            <a:spAutoFit/>
          </a:bodyPr>
          <a:lstStyle/>
          <a:p>
            <a:pPr algn="l">
              <a:lnSpc>
                <a:spcPts val="4550"/>
              </a:lnSpc>
            </a:pPr>
            <a:r>
              <a:rPr lang="en-US" sz="3500" spc="35" b="true">
                <a:solidFill>
                  <a:srgbClr val="000000"/>
                </a:solidFill>
                <a:latin typeface="Public Sans Bold"/>
                <a:ea typeface="Public Sans Bold"/>
                <a:cs typeface="Public Sans Bold"/>
                <a:sym typeface="Public Sans Bold"/>
              </a:rPr>
              <a:t>Referente a coordenadas</a:t>
            </a:r>
          </a:p>
        </p:txBody>
      </p:sp>
      <p:sp>
        <p:nvSpPr>
          <p:cNvPr name="TextBox 7" id="7"/>
          <p:cNvSpPr txBox="true"/>
          <p:nvPr/>
        </p:nvSpPr>
        <p:spPr>
          <a:xfrm rot="0">
            <a:off x="1735947" y="3819926"/>
            <a:ext cx="7369373" cy="825500"/>
          </a:xfrm>
          <a:prstGeom prst="rect">
            <a:avLst/>
          </a:prstGeom>
        </p:spPr>
        <p:txBody>
          <a:bodyPr anchor="t" rtlCol="false" tIns="0" lIns="0" bIns="0" rIns="0">
            <a:spAutoFit/>
          </a:bodyPr>
          <a:lstStyle/>
          <a:p>
            <a:pPr algn="l">
              <a:lnSpc>
                <a:spcPts val="3249"/>
              </a:lnSpc>
            </a:pPr>
            <a:r>
              <a:rPr lang="en-US" sz="2499" spc="24">
                <a:solidFill>
                  <a:srgbClr val="000000"/>
                </a:solidFill>
                <a:latin typeface="Public Sans"/>
                <a:ea typeface="Public Sans"/>
                <a:cs typeface="Public Sans"/>
                <a:sym typeface="Public Sans"/>
              </a:rPr>
              <a:t>Probabilidad de alta densidad de tráfico,  calles congestionadas, alta velocidad</a:t>
            </a:r>
          </a:p>
        </p:txBody>
      </p:sp>
      <p:sp>
        <p:nvSpPr>
          <p:cNvPr name="TextBox 8" id="8"/>
          <p:cNvSpPr txBox="true"/>
          <p:nvPr/>
        </p:nvSpPr>
        <p:spPr>
          <a:xfrm rot="0">
            <a:off x="9851247" y="3819926"/>
            <a:ext cx="4570425" cy="825500"/>
          </a:xfrm>
          <a:prstGeom prst="rect">
            <a:avLst/>
          </a:prstGeom>
        </p:spPr>
        <p:txBody>
          <a:bodyPr anchor="t" rtlCol="false" tIns="0" lIns="0" bIns="0" rIns="0">
            <a:spAutoFit/>
          </a:bodyPr>
          <a:lstStyle/>
          <a:p>
            <a:pPr algn="l">
              <a:lnSpc>
                <a:spcPts val="3249"/>
              </a:lnSpc>
            </a:pPr>
            <a:r>
              <a:rPr lang="en-US" sz="2499" spc="24">
                <a:solidFill>
                  <a:srgbClr val="000000"/>
                </a:solidFill>
                <a:latin typeface="Public Sans"/>
                <a:ea typeface="Public Sans"/>
                <a:cs typeface="Public Sans"/>
                <a:sym typeface="Public Sans"/>
              </a:rPr>
              <a:t>Zonas urbanas/suburbanas y capa de rodamiento</a:t>
            </a:r>
          </a:p>
        </p:txBody>
      </p:sp>
    </p:spTree>
  </p:cSld>
  <p:clrMapOvr>
    <a:masterClrMapping/>
  </p:clrMapOvr>
  <p:transition spd="fast">
    <p:fade/>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579367"/>
            <a:ext cx="8718681" cy="654050"/>
          </a:xfrm>
          <a:prstGeom prst="rect">
            <a:avLst/>
          </a:prstGeom>
        </p:spPr>
        <p:txBody>
          <a:bodyPr anchor="t" rtlCol="false" tIns="0" lIns="0" bIns="0" rIns="0">
            <a:spAutoFit/>
          </a:bodyPr>
          <a:lstStyle/>
          <a:p>
            <a:pPr algn="l">
              <a:lnSpc>
                <a:spcPts val="5199"/>
              </a:lnSpc>
            </a:pPr>
            <a:r>
              <a:rPr lang="en-US" sz="3999" spc="39" b="true">
                <a:solidFill>
                  <a:srgbClr val="000000"/>
                </a:solidFill>
                <a:latin typeface="Public Sans Bold"/>
                <a:ea typeface="Public Sans Bold"/>
                <a:cs typeface="Public Sans Bold"/>
                <a:sym typeface="Public Sans Bold"/>
              </a:rPr>
              <a:t>Referente a la clase del accidente</a:t>
            </a:r>
          </a:p>
        </p:txBody>
      </p:sp>
      <p:sp>
        <p:nvSpPr>
          <p:cNvPr name="TextBox 4" id="4"/>
          <p:cNvSpPr txBox="true"/>
          <p:nvPr/>
        </p:nvSpPr>
        <p:spPr>
          <a:xfrm rot="0">
            <a:off x="1028700" y="1333500"/>
            <a:ext cx="16230600"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CONCLUSIONES</a:t>
            </a:r>
          </a:p>
        </p:txBody>
      </p:sp>
      <p:grpSp>
        <p:nvGrpSpPr>
          <p:cNvPr name="Group 5" id="5"/>
          <p:cNvGrpSpPr/>
          <p:nvPr/>
        </p:nvGrpSpPr>
        <p:grpSpPr>
          <a:xfrm rot="0">
            <a:off x="1028700" y="3772130"/>
            <a:ext cx="7340804" cy="2654741"/>
            <a:chOff x="0" y="0"/>
            <a:chExt cx="9787739" cy="3539654"/>
          </a:xfrm>
        </p:grpSpPr>
        <p:sp>
          <p:nvSpPr>
            <p:cNvPr name="TextBox 6" id="6"/>
            <p:cNvSpPr txBox="true"/>
            <p:nvPr/>
          </p:nvSpPr>
          <p:spPr>
            <a:xfrm rot="0">
              <a:off x="446382" y="20812"/>
              <a:ext cx="8502707" cy="600286"/>
            </a:xfrm>
            <a:prstGeom prst="rect">
              <a:avLst/>
            </a:prstGeom>
          </p:spPr>
          <p:txBody>
            <a:bodyPr anchor="t" rtlCol="false" tIns="0" lIns="0" bIns="0" rIns="0">
              <a:spAutoFit/>
            </a:bodyPr>
            <a:lstStyle/>
            <a:p>
              <a:pPr algn="l">
                <a:lnSpc>
                  <a:spcPts val="3640"/>
                </a:lnSpc>
              </a:pPr>
              <a:r>
                <a:rPr lang="en-US" sz="2800" spc="28" b="true">
                  <a:solidFill>
                    <a:srgbClr val="000000"/>
                  </a:solidFill>
                  <a:latin typeface="Public Sans Bold"/>
                  <a:ea typeface="Public Sans Bold"/>
                  <a:cs typeface="Public Sans Bold"/>
                  <a:sym typeface="Public Sans Bold"/>
                </a:rPr>
                <a:t>Accidentes fatales</a:t>
              </a:r>
            </a:p>
          </p:txBody>
        </p:sp>
        <p:sp>
          <p:nvSpPr>
            <p:cNvPr name="TextBox 7" id="7"/>
            <p:cNvSpPr txBox="true"/>
            <p:nvPr/>
          </p:nvSpPr>
          <p:spPr>
            <a:xfrm rot="0">
              <a:off x="446382" y="612728"/>
              <a:ext cx="9341357" cy="2926927"/>
            </a:xfrm>
            <a:prstGeom prst="rect">
              <a:avLst/>
            </a:prstGeom>
          </p:spPr>
          <p:txBody>
            <a:bodyPr anchor="t" rtlCol="false" tIns="0" lIns="0" bIns="0" rIns="0">
              <a:spAutoFit/>
            </a:bodyPr>
            <a:lstStyle/>
            <a:p>
              <a:pPr algn="l" marL="474979" indent="-237490" lvl="1">
                <a:lnSpc>
                  <a:spcPts val="2859"/>
                </a:lnSpc>
                <a:buFont typeface="Arial"/>
                <a:buChar char="•"/>
              </a:pPr>
              <a:r>
                <a:rPr lang="en-US" sz="2199" spc="21">
                  <a:solidFill>
                    <a:srgbClr val="000000"/>
                  </a:solidFill>
                  <a:latin typeface="Public Sans"/>
                  <a:ea typeface="Public Sans"/>
                  <a:cs typeface="Public Sans"/>
                  <a:sym typeface="Public Sans"/>
                </a:rPr>
                <a:t>Día de la semana con más accidentes: </a:t>
              </a:r>
              <a:r>
                <a:rPr lang="en-US" b="true" sz="2199" spc="21">
                  <a:solidFill>
                    <a:srgbClr val="000000"/>
                  </a:solidFill>
                  <a:latin typeface="Public Sans Bold"/>
                  <a:ea typeface="Public Sans Bold"/>
                  <a:cs typeface="Public Sans Bold"/>
                  <a:sym typeface="Public Sans Bold"/>
                </a:rPr>
                <a:t>Domingo</a:t>
              </a:r>
            </a:p>
            <a:p>
              <a:pPr algn="l" marL="474979" indent="-237490" lvl="1">
                <a:lnSpc>
                  <a:spcPts val="2859"/>
                </a:lnSpc>
                <a:buFont typeface="Arial"/>
                <a:buChar char="•"/>
              </a:pPr>
              <a:r>
                <a:rPr lang="en-US" sz="2199" spc="21">
                  <a:solidFill>
                    <a:srgbClr val="000000"/>
                  </a:solidFill>
                  <a:latin typeface="Public Sans"/>
                  <a:ea typeface="Public Sans"/>
                  <a:cs typeface="Public Sans"/>
                  <a:sym typeface="Public Sans"/>
                </a:rPr>
                <a:t>Horas promedio: </a:t>
              </a:r>
              <a:r>
                <a:rPr lang="en-US" b="true" sz="2199" spc="21">
                  <a:solidFill>
                    <a:srgbClr val="000000"/>
                  </a:solidFill>
                  <a:latin typeface="Public Sans Bold"/>
                  <a:ea typeface="Public Sans Bold"/>
                  <a:cs typeface="Public Sans Bold"/>
                  <a:sym typeface="Public Sans Bold"/>
                </a:rPr>
                <a:t>10 y 13</a:t>
              </a:r>
            </a:p>
            <a:p>
              <a:pPr algn="l" marL="474979" indent="-237490" lvl="1">
                <a:lnSpc>
                  <a:spcPts val="2859"/>
                </a:lnSpc>
                <a:buFont typeface="Arial"/>
                <a:buChar char="•"/>
              </a:pPr>
              <a:r>
                <a:rPr lang="en-US" sz="2199" spc="21">
                  <a:solidFill>
                    <a:srgbClr val="000000"/>
                  </a:solidFill>
                  <a:latin typeface="Public Sans"/>
                  <a:ea typeface="Public Sans"/>
                  <a:cs typeface="Public Sans"/>
                  <a:sym typeface="Public Sans"/>
                </a:rPr>
                <a:t>Edades promedio: </a:t>
              </a:r>
              <a:r>
                <a:rPr lang="en-US" b="true" sz="2199" spc="21">
                  <a:solidFill>
                    <a:srgbClr val="000000"/>
                  </a:solidFill>
                  <a:latin typeface="Public Sans Bold"/>
                  <a:ea typeface="Public Sans Bold"/>
                  <a:cs typeface="Public Sans Bold"/>
                  <a:sym typeface="Public Sans Bold"/>
                </a:rPr>
                <a:t>29 y 39</a:t>
              </a:r>
            </a:p>
            <a:p>
              <a:pPr algn="l" marL="474979" indent="-237490" lvl="1">
                <a:lnSpc>
                  <a:spcPts val="2859"/>
                </a:lnSpc>
                <a:buFont typeface="Arial"/>
                <a:buChar char="•"/>
              </a:pPr>
              <a:r>
                <a:rPr lang="en-US" sz="2199" spc="21">
                  <a:solidFill>
                    <a:srgbClr val="000000"/>
                  </a:solidFill>
                  <a:latin typeface="Public Sans"/>
                  <a:ea typeface="Public Sans"/>
                  <a:cs typeface="Public Sans"/>
                  <a:sym typeface="Public Sans"/>
                </a:rPr>
                <a:t>Aliento: </a:t>
              </a:r>
              <a:r>
                <a:rPr lang="en-US" b="true" sz="2199" spc="21">
                  <a:solidFill>
                    <a:srgbClr val="000000"/>
                  </a:solidFill>
                  <a:latin typeface="Public Sans Bold"/>
                  <a:ea typeface="Public Sans Bold"/>
                  <a:cs typeface="Public Sans Bold"/>
                  <a:sym typeface="Public Sans Bold"/>
                </a:rPr>
                <a:t>"No registrado" o "Se ignoró"</a:t>
              </a:r>
            </a:p>
            <a:p>
              <a:pPr algn="l" marL="474979" indent="-237490" lvl="1">
                <a:lnSpc>
                  <a:spcPts val="2859"/>
                </a:lnSpc>
                <a:buFont typeface="Arial"/>
                <a:buChar char="•"/>
              </a:pPr>
              <a:r>
                <a:rPr lang="en-US" sz="2199" spc="21">
                  <a:solidFill>
                    <a:srgbClr val="000000"/>
                  </a:solidFill>
                  <a:latin typeface="Public Sans"/>
                  <a:ea typeface="Public Sans"/>
                  <a:cs typeface="Public Sans"/>
                  <a:sym typeface="Public Sans"/>
                </a:rPr>
                <a:t>Cinturón: </a:t>
              </a:r>
              <a:r>
                <a:rPr lang="en-US" b="true" sz="2199" spc="21">
                  <a:solidFill>
                    <a:srgbClr val="000000"/>
                  </a:solidFill>
                  <a:latin typeface="Public Sans Bold"/>
                  <a:ea typeface="Public Sans Bold"/>
                  <a:cs typeface="Public Sans Bold"/>
                  <a:sym typeface="Public Sans Bold"/>
                </a:rPr>
                <a:t>"Se ignoró"</a:t>
              </a:r>
            </a:p>
            <a:p>
              <a:pPr algn="l" marL="474979" indent="-237490" lvl="1">
                <a:lnSpc>
                  <a:spcPts val="2859"/>
                </a:lnSpc>
                <a:buFont typeface="Arial"/>
                <a:buChar char="•"/>
              </a:pPr>
              <a:r>
                <a:rPr lang="en-US" sz="2199" spc="21">
                  <a:solidFill>
                    <a:srgbClr val="000000"/>
                  </a:solidFill>
                  <a:latin typeface="Public Sans"/>
                  <a:ea typeface="Public Sans"/>
                  <a:cs typeface="Public Sans"/>
                  <a:sym typeface="Public Sans"/>
                </a:rPr>
                <a:t>Capa de rodamiento: </a:t>
              </a:r>
              <a:r>
                <a:rPr lang="en-US" b="true" sz="2199" spc="21">
                  <a:solidFill>
                    <a:srgbClr val="000000"/>
                  </a:solidFill>
                  <a:latin typeface="Public Sans Bold"/>
                  <a:ea typeface="Public Sans Bold"/>
                  <a:cs typeface="Public Sans Bold"/>
                  <a:sym typeface="Public Sans Bold"/>
                </a:rPr>
                <a:t>"Pavimentada"</a:t>
              </a:r>
            </a:p>
          </p:txBody>
        </p:sp>
        <p:grpSp>
          <p:nvGrpSpPr>
            <p:cNvPr name="Group 8" id="8"/>
            <p:cNvGrpSpPr/>
            <p:nvPr/>
          </p:nvGrpSpPr>
          <p:grpSpPr>
            <a:xfrm rot="0">
              <a:off x="0" y="0"/>
              <a:ext cx="260265" cy="621099"/>
              <a:chOff x="0" y="0"/>
              <a:chExt cx="51410" cy="122686"/>
            </a:xfrm>
          </p:grpSpPr>
          <p:sp>
            <p:nvSpPr>
              <p:cNvPr name="Freeform 9" id="9"/>
              <p:cNvSpPr/>
              <p:nvPr/>
            </p:nvSpPr>
            <p:spPr>
              <a:xfrm flipH="false" flipV="false" rot="0">
                <a:off x="0" y="0"/>
                <a:ext cx="51410" cy="122686"/>
              </a:xfrm>
              <a:custGeom>
                <a:avLst/>
                <a:gdLst/>
                <a:ahLst/>
                <a:cxnLst/>
                <a:rect r="r" b="b" t="t" l="l"/>
                <a:pathLst>
                  <a:path h="122686" w="51410">
                    <a:moveTo>
                      <a:pt x="0" y="0"/>
                    </a:moveTo>
                    <a:lnTo>
                      <a:pt x="51410" y="0"/>
                    </a:lnTo>
                    <a:lnTo>
                      <a:pt x="51410" y="122686"/>
                    </a:lnTo>
                    <a:lnTo>
                      <a:pt x="0" y="122686"/>
                    </a:lnTo>
                    <a:close/>
                  </a:path>
                </a:pathLst>
              </a:custGeom>
              <a:solidFill>
                <a:srgbClr val="FF3131"/>
              </a:solidFill>
            </p:spPr>
          </p:sp>
          <p:sp>
            <p:nvSpPr>
              <p:cNvPr name="TextBox 10" id="10"/>
              <p:cNvSpPr txBox="true"/>
              <p:nvPr/>
            </p:nvSpPr>
            <p:spPr>
              <a:xfrm>
                <a:off x="0" y="-38100"/>
                <a:ext cx="51410" cy="160786"/>
              </a:xfrm>
              <a:prstGeom prst="rect">
                <a:avLst/>
              </a:prstGeom>
            </p:spPr>
            <p:txBody>
              <a:bodyPr anchor="ctr" rtlCol="false" tIns="50800" lIns="50800" bIns="50800" rIns="50800"/>
              <a:lstStyle/>
              <a:p>
                <a:pPr algn="ctr">
                  <a:lnSpc>
                    <a:spcPts val="3119"/>
                  </a:lnSpc>
                </a:pPr>
              </a:p>
            </p:txBody>
          </p:sp>
        </p:grpSp>
      </p:grpSp>
      <p:grpSp>
        <p:nvGrpSpPr>
          <p:cNvPr name="Group 11" id="11"/>
          <p:cNvGrpSpPr/>
          <p:nvPr/>
        </p:nvGrpSpPr>
        <p:grpSpPr>
          <a:xfrm rot="0">
            <a:off x="8415050" y="3772130"/>
            <a:ext cx="9066173" cy="2654741"/>
            <a:chOff x="0" y="0"/>
            <a:chExt cx="12088231" cy="3539654"/>
          </a:xfrm>
        </p:grpSpPr>
        <p:sp>
          <p:nvSpPr>
            <p:cNvPr name="TextBox 12" id="12"/>
            <p:cNvSpPr txBox="true"/>
            <p:nvPr/>
          </p:nvSpPr>
          <p:spPr>
            <a:xfrm rot="0">
              <a:off x="483807" y="20812"/>
              <a:ext cx="9583471" cy="600286"/>
            </a:xfrm>
            <a:prstGeom prst="rect">
              <a:avLst/>
            </a:prstGeom>
          </p:spPr>
          <p:txBody>
            <a:bodyPr anchor="t" rtlCol="false" tIns="0" lIns="0" bIns="0" rIns="0">
              <a:spAutoFit/>
            </a:bodyPr>
            <a:lstStyle/>
            <a:p>
              <a:pPr algn="l">
                <a:lnSpc>
                  <a:spcPts val="3640"/>
                </a:lnSpc>
              </a:pPr>
              <a:r>
                <a:rPr lang="en-US" sz="2800" spc="28" b="true">
                  <a:solidFill>
                    <a:srgbClr val="000000"/>
                  </a:solidFill>
                  <a:latin typeface="Public Sans Bold"/>
                  <a:ea typeface="Public Sans Bold"/>
                  <a:cs typeface="Public Sans Bold"/>
                  <a:sym typeface="Public Sans Bold"/>
                </a:rPr>
                <a:t>Accidentes no fatales</a:t>
              </a:r>
            </a:p>
          </p:txBody>
        </p:sp>
        <p:sp>
          <p:nvSpPr>
            <p:cNvPr name="TextBox 13" id="13"/>
            <p:cNvSpPr txBox="true"/>
            <p:nvPr/>
          </p:nvSpPr>
          <p:spPr>
            <a:xfrm rot="0">
              <a:off x="483807" y="612728"/>
              <a:ext cx="11604424" cy="2926927"/>
            </a:xfrm>
            <a:prstGeom prst="rect">
              <a:avLst/>
            </a:prstGeom>
          </p:spPr>
          <p:txBody>
            <a:bodyPr anchor="t" rtlCol="false" tIns="0" lIns="0" bIns="0" rIns="0">
              <a:spAutoFit/>
            </a:bodyPr>
            <a:lstStyle/>
            <a:p>
              <a:pPr algn="l" marL="474979" indent="-237490" lvl="1">
                <a:lnSpc>
                  <a:spcPts val="2859"/>
                </a:lnSpc>
                <a:buFont typeface="Arial"/>
                <a:buChar char="•"/>
              </a:pPr>
              <a:r>
                <a:rPr lang="en-US" sz="2199" spc="21">
                  <a:solidFill>
                    <a:srgbClr val="000000"/>
                  </a:solidFill>
                  <a:latin typeface="Public Sans"/>
                  <a:ea typeface="Public Sans"/>
                  <a:cs typeface="Public Sans"/>
                  <a:sym typeface="Public Sans"/>
                </a:rPr>
                <a:t>Día de la semana con más accidentes: </a:t>
              </a:r>
              <a:r>
                <a:rPr lang="en-US" b="true" sz="2199" spc="21">
                  <a:solidFill>
                    <a:srgbClr val="000000"/>
                  </a:solidFill>
                  <a:latin typeface="Public Sans Bold"/>
                  <a:ea typeface="Public Sans Bold"/>
                  <a:cs typeface="Public Sans Bold"/>
                  <a:sym typeface="Public Sans Bold"/>
                </a:rPr>
                <a:t>Martes y Sábado</a:t>
              </a:r>
            </a:p>
            <a:p>
              <a:pPr algn="l" marL="474979" indent="-237490" lvl="1">
                <a:lnSpc>
                  <a:spcPts val="2859"/>
                </a:lnSpc>
                <a:buFont typeface="Arial"/>
                <a:buChar char="•"/>
              </a:pPr>
              <a:r>
                <a:rPr lang="en-US" sz="2199" spc="21">
                  <a:solidFill>
                    <a:srgbClr val="000000"/>
                  </a:solidFill>
                  <a:latin typeface="Public Sans"/>
                  <a:ea typeface="Public Sans"/>
                  <a:cs typeface="Public Sans"/>
                  <a:sym typeface="Public Sans"/>
                </a:rPr>
                <a:t>Horas promedio: </a:t>
              </a:r>
              <a:r>
                <a:rPr lang="en-US" b="true" sz="2199" spc="21">
                  <a:solidFill>
                    <a:srgbClr val="000000"/>
                  </a:solidFill>
                  <a:latin typeface="Public Sans Bold"/>
                  <a:ea typeface="Public Sans Bold"/>
                  <a:cs typeface="Public Sans Bold"/>
                  <a:sym typeface="Public Sans Bold"/>
                </a:rPr>
                <a:t>13 y 14</a:t>
              </a:r>
            </a:p>
            <a:p>
              <a:pPr algn="l" marL="474979" indent="-237490" lvl="1">
                <a:lnSpc>
                  <a:spcPts val="2859"/>
                </a:lnSpc>
                <a:buFont typeface="Arial"/>
                <a:buChar char="•"/>
              </a:pPr>
              <a:r>
                <a:rPr lang="en-US" sz="2199" spc="21">
                  <a:solidFill>
                    <a:srgbClr val="000000"/>
                  </a:solidFill>
                  <a:latin typeface="Public Sans"/>
                  <a:ea typeface="Public Sans"/>
                  <a:cs typeface="Public Sans"/>
                  <a:sym typeface="Public Sans"/>
                </a:rPr>
                <a:t> </a:t>
              </a:r>
              <a:r>
                <a:rPr lang="en-US" sz="2199" spc="21">
                  <a:solidFill>
                    <a:srgbClr val="000000"/>
                  </a:solidFill>
                  <a:latin typeface="Public Sans"/>
                  <a:ea typeface="Public Sans"/>
                  <a:cs typeface="Public Sans"/>
                  <a:sym typeface="Public Sans"/>
                </a:rPr>
                <a:t>Edades promedio: </a:t>
              </a:r>
              <a:r>
                <a:rPr lang="en-US" b="true" sz="2199" spc="21">
                  <a:solidFill>
                    <a:srgbClr val="000000"/>
                  </a:solidFill>
                  <a:latin typeface="Public Sans Bold"/>
                  <a:ea typeface="Public Sans Bold"/>
                  <a:cs typeface="Public Sans Bold"/>
                  <a:sym typeface="Public Sans Bold"/>
                </a:rPr>
                <a:t>38 y 39</a:t>
              </a:r>
            </a:p>
            <a:p>
              <a:pPr algn="l" marL="474979" indent="-237490" lvl="1">
                <a:lnSpc>
                  <a:spcPts val="2859"/>
                </a:lnSpc>
                <a:buFont typeface="Arial"/>
                <a:buChar char="•"/>
              </a:pPr>
              <a:r>
                <a:rPr lang="en-US" sz="2199" spc="21">
                  <a:solidFill>
                    <a:srgbClr val="000000"/>
                  </a:solidFill>
                  <a:latin typeface="Public Sans"/>
                  <a:ea typeface="Public Sans"/>
                  <a:cs typeface="Public Sans"/>
                  <a:sym typeface="Public Sans"/>
                </a:rPr>
                <a:t>Aliento: </a:t>
              </a:r>
              <a:r>
                <a:rPr lang="en-US" b="true" sz="2199" spc="21">
                  <a:solidFill>
                    <a:srgbClr val="000000"/>
                  </a:solidFill>
                  <a:latin typeface="Public Sans Bold"/>
                  <a:ea typeface="Public Sans Bold"/>
                  <a:cs typeface="Public Sans Bold"/>
                  <a:sym typeface="Public Sans Bold"/>
                </a:rPr>
                <a:t>"No registrado"</a:t>
              </a:r>
            </a:p>
            <a:p>
              <a:pPr algn="l" marL="474979" indent="-237490" lvl="1">
                <a:lnSpc>
                  <a:spcPts val="2859"/>
                </a:lnSpc>
                <a:buFont typeface="Arial"/>
                <a:buChar char="•"/>
              </a:pPr>
              <a:r>
                <a:rPr lang="en-US" sz="2199" spc="21">
                  <a:solidFill>
                    <a:srgbClr val="000000"/>
                  </a:solidFill>
                  <a:latin typeface="Public Sans"/>
                  <a:ea typeface="Public Sans"/>
                  <a:cs typeface="Public Sans"/>
                  <a:sym typeface="Public Sans"/>
                </a:rPr>
                <a:t>Cinturón: </a:t>
              </a:r>
              <a:r>
                <a:rPr lang="en-US" b="true" sz="2199" spc="21">
                  <a:solidFill>
                    <a:srgbClr val="000000"/>
                  </a:solidFill>
                  <a:latin typeface="Public Sans Bold"/>
                  <a:ea typeface="Public Sans Bold"/>
                  <a:cs typeface="Public Sans Bold"/>
                  <a:sym typeface="Public Sans Bold"/>
                </a:rPr>
                <a:t>"Se ignoró"</a:t>
              </a:r>
            </a:p>
            <a:p>
              <a:pPr algn="l" marL="474979" indent="-237490" lvl="1">
                <a:lnSpc>
                  <a:spcPts val="2859"/>
                </a:lnSpc>
                <a:buFont typeface="Arial"/>
                <a:buChar char="•"/>
              </a:pPr>
              <a:r>
                <a:rPr lang="en-US" sz="2199" spc="21">
                  <a:solidFill>
                    <a:srgbClr val="000000"/>
                  </a:solidFill>
                  <a:latin typeface="Public Sans"/>
                  <a:ea typeface="Public Sans"/>
                  <a:cs typeface="Public Sans"/>
                  <a:sym typeface="Public Sans"/>
                </a:rPr>
                <a:t>Capa de rodamiento: </a:t>
              </a:r>
              <a:r>
                <a:rPr lang="en-US" b="true" sz="2199" spc="21">
                  <a:solidFill>
                    <a:srgbClr val="000000"/>
                  </a:solidFill>
                  <a:latin typeface="Public Sans Bold"/>
                  <a:ea typeface="Public Sans Bold"/>
                  <a:cs typeface="Public Sans Bold"/>
                  <a:sym typeface="Public Sans Bold"/>
                </a:rPr>
                <a:t>"Pavimentada"</a:t>
              </a:r>
            </a:p>
          </p:txBody>
        </p:sp>
        <p:grpSp>
          <p:nvGrpSpPr>
            <p:cNvPr name="Group 14" id="14"/>
            <p:cNvGrpSpPr/>
            <p:nvPr/>
          </p:nvGrpSpPr>
          <p:grpSpPr>
            <a:xfrm rot="0">
              <a:off x="0" y="0"/>
              <a:ext cx="260265" cy="621099"/>
              <a:chOff x="0" y="0"/>
              <a:chExt cx="51410" cy="122686"/>
            </a:xfrm>
          </p:grpSpPr>
          <p:sp>
            <p:nvSpPr>
              <p:cNvPr name="Freeform 15" id="15"/>
              <p:cNvSpPr/>
              <p:nvPr/>
            </p:nvSpPr>
            <p:spPr>
              <a:xfrm flipH="false" flipV="false" rot="0">
                <a:off x="0" y="0"/>
                <a:ext cx="51410" cy="122686"/>
              </a:xfrm>
              <a:custGeom>
                <a:avLst/>
                <a:gdLst/>
                <a:ahLst/>
                <a:cxnLst/>
                <a:rect r="r" b="b" t="t" l="l"/>
                <a:pathLst>
                  <a:path h="122686" w="51410">
                    <a:moveTo>
                      <a:pt x="0" y="0"/>
                    </a:moveTo>
                    <a:lnTo>
                      <a:pt x="51410" y="0"/>
                    </a:lnTo>
                    <a:lnTo>
                      <a:pt x="51410" y="122686"/>
                    </a:lnTo>
                    <a:lnTo>
                      <a:pt x="0" y="122686"/>
                    </a:lnTo>
                    <a:close/>
                  </a:path>
                </a:pathLst>
              </a:custGeom>
              <a:solidFill>
                <a:srgbClr val="FF3131"/>
              </a:solidFill>
            </p:spPr>
          </p:sp>
          <p:sp>
            <p:nvSpPr>
              <p:cNvPr name="TextBox 16" id="16"/>
              <p:cNvSpPr txBox="true"/>
              <p:nvPr/>
            </p:nvSpPr>
            <p:spPr>
              <a:xfrm>
                <a:off x="0" y="-38100"/>
                <a:ext cx="51410" cy="160786"/>
              </a:xfrm>
              <a:prstGeom prst="rect">
                <a:avLst/>
              </a:prstGeom>
            </p:spPr>
            <p:txBody>
              <a:bodyPr anchor="ctr" rtlCol="false" tIns="50800" lIns="50800" bIns="50800" rIns="50800"/>
              <a:lstStyle/>
              <a:p>
                <a:pPr algn="ctr">
                  <a:lnSpc>
                    <a:spcPts val="3119"/>
                  </a:lnSpc>
                </a:pPr>
              </a:p>
            </p:txBody>
          </p:sp>
        </p:grpSp>
      </p:grpSp>
      <p:grpSp>
        <p:nvGrpSpPr>
          <p:cNvPr name="Group 17" id="17"/>
          <p:cNvGrpSpPr/>
          <p:nvPr/>
        </p:nvGrpSpPr>
        <p:grpSpPr>
          <a:xfrm rot="0">
            <a:off x="4629308" y="6606806"/>
            <a:ext cx="10199288" cy="2651494"/>
            <a:chOff x="0" y="0"/>
            <a:chExt cx="13599050" cy="3535325"/>
          </a:xfrm>
        </p:grpSpPr>
        <p:sp>
          <p:nvSpPr>
            <p:cNvPr name="TextBox 18" id="18"/>
            <p:cNvSpPr txBox="true"/>
            <p:nvPr/>
          </p:nvSpPr>
          <p:spPr>
            <a:xfrm rot="0">
              <a:off x="463549" y="20812"/>
              <a:ext cx="9583471" cy="600286"/>
            </a:xfrm>
            <a:prstGeom prst="rect">
              <a:avLst/>
            </a:prstGeom>
          </p:spPr>
          <p:txBody>
            <a:bodyPr anchor="t" rtlCol="false" tIns="0" lIns="0" bIns="0" rIns="0">
              <a:spAutoFit/>
            </a:bodyPr>
            <a:lstStyle/>
            <a:p>
              <a:pPr algn="l">
                <a:lnSpc>
                  <a:spcPts val="3640"/>
                </a:lnSpc>
              </a:pPr>
              <a:r>
                <a:rPr lang="en-US" sz="2800" spc="28" b="true">
                  <a:solidFill>
                    <a:srgbClr val="000000"/>
                  </a:solidFill>
                  <a:latin typeface="Public Sans Bold"/>
                  <a:ea typeface="Public Sans Bold"/>
                  <a:cs typeface="Public Sans Bold"/>
                  <a:sym typeface="Public Sans Bold"/>
                </a:rPr>
                <a:t>Accidentes sólo daños</a:t>
              </a:r>
            </a:p>
          </p:txBody>
        </p:sp>
        <p:sp>
          <p:nvSpPr>
            <p:cNvPr name="TextBox 19" id="19"/>
            <p:cNvSpPr txBox="true"/>
            <p:nvPr/>
          </p:nvSpPr>
          <p:spPr>
            <a:xfrm rot="0">
              <a:off x="463549" y="608399"/>
              <a:ext cx="13135501" cy="2926927"/>
            </a:xfrm>
            <a:prstGeom prst="rect">
              <a:avLst/>
            </a:prstGeom>
          </p:spPr>
          <p:txBody>
            <a:bodyPr anchor="t" rtlCol="false" tIns="0" lIns="0" bIns="0" rIns="0">
              <a:spAutoFit/>
            </a:bodyPr>
            <a:lstStyle/>
            <a:p>
              <a:pPr algn="l" marL="474979" indent="-237490" lvl="1">
                <a:lnSpc>
                  <a:spcPts val="2859"/>
                </a:lnSpc>
                <a:buFont typeface="Arial"/>
                <a:buChar char="•"/>
              </a:pPr>
              <a:r>
                <a:rPr lang="en-US" sz="2199" spc="21">
                  <a:solidFill>
                    <a:srgbClr val="000000"/>
                  </a:solidFill>
                  <a:latin typeface="Public Sans"/>
                  <a:ea typeface="Public Sans"/>
                  <a:cs typeface="Public Sans"/>
                  <a:sym typeface="Public Sans"/>
                </a:rPr>
                <a:t>Día de la semana con más accidentes: </a:t>
              </a:r>
              <a:r>
                <a:rPr lang="en-US" b="true" sz="2199" spc="21">
                  <a:solidFill>
                    <a:srgbClr val="000000"/>
                  </a:solidFill>
                  <a:latin typeface="Public Sans Bold"/>
                  <a:ea typeface="Public Sans Bold"/>
                  <a:cs typeface="Public Sans Bold"/>
                  <a:sym typeface="Public Sans Bold"/>
                </a:rPr>
                <a:t>Jueves, Viernes y Sábado</a:t>
              </a:r>
            </a:p>
            <a:p>
              <a:pPr algn="l" marL="474979" indent="-237490" lvl="1">
                <a:lnSpc>
                  <a:spcPts val="2859"/>
                </a:lnSpc>
                <a:buFont typeface="Arial"/>
                <a:buChar char="•"/>
              </a:pPr>
              <a:r>
                <a:rPr lang="en-US" sz="2199" spc="21">
                  <a:solidFill>
                    <a:srgbClr val="000000"/>
                  </a:solidFill>
                  <a:latin typeface="Public Sans"/>
                  <a:ea typeface="Public Sans"/>
                  <a:cs typeface="Public Sans"/>
                  <a:sym typeface="Public Sans"/>
                </a:rPr>
                <a:t>Horas promedio:</a:t>
              </a:r>
              <a:r>
                <a:rPr lang="en-US" b="true" sz="2199" spc="21">
                  <a:solidFill>
                    <a:srgbClr val="000000"/>
                  </a:solidFill>
                  <a:latin typeface="Public Sans Bold"/>
                  <a:ea typeface="Public Sans Bold"/>
                  <a:cs typeface="Public Sans Bold"/>
                  <a:sym typeface="Public Sans Bold"/>
                </a:rPr>
                <a:t> 12</a:t>
              </a:r>
            </a:p>
            <a:p>
              <a:pPr algn="l" marL="474979" indent="-237490" lvl="1">
                <a:lnSpc>
                  <a:spcPts val="2859"/>
                </a:lnSpc>
                <a:buFont typeface="Arial"/>
                <a:buChar char="•"/>
              </a:pPr>
              <a:r>
                <a:rPr lang="en-US" sz="2199" spc="21">
                  <a:solidFill>
                    <a:srgbClr val="000000"/>
                  </a:solidFill>
                  <a:latin typeface="Public Sans"/>
                  <a:ea typeface="Public Sans"/>
                  <a:cs typeface="Public Sans"/>
                  <a:sym typeface="Public Sans"/>
                </a:rPr>
                <a:t>Edades promedio: </a:t>
              </a:r>
              <a:r>
                <a:rPr lang="en-US" b="true" sz="2199" spc="21">
                  <a:solidFill>
                    <a:srgbClr val="000000"/>
                  </a:solidFill>
                  <a:latin typeface="Public Sans Bold"/>
                  <a:ea typeface="Public Sans Bold"/>
                  <a:cs typeface="Public Sans Bold"/>
                  <a:sym typeface="Public Sans Bold"/>
                </a:rPr>
                <a:t>18, 22 y 44</a:t>
              </a:r>
            </a:p>
            <a:p>
              <a:pPr algn="l" marL="474979" indent="-237490" lvl="1">
                <a:lnSpc>
                  <a:spcPts val="2859"/>
                </a:lnSpc>
                <a:buFont typeface="Arial"/>
                <a:buChar char="•"/>
              </a:pPr>
              <a:r>
                <a:rPr lang="en-US" sz="2199" spc="21">
                  <a:solidFill>
                    <a:srgbClr val="000000"/>
                  </a:solidFill>
                  <a:latin typeface="Public Sans"/>
                  <a:ea typeface="Public Sans"/>
                  <a:cs typeface="Public Sans"/>
                  <a:sym typeface="Public Sans"/>
                </a:rPr>
                <a:t>Aliento: </a:t>
              </a:r>
              <a:r>
                <a:rPr lang="en-US" b="true" sz="2199" spc="21">
                  <a:solidFill>
                    <a:srgbClr val="000000"/>
                  </a:solidFill>
                  <a:latin typeface="Public Sans Bold"/>
                  <a:ea typeface="Public Sans Bold"/>
                  <a:cs typeface="Public Sans Bold"/>
                  <a:sym typeface="Public Sans Bold"/>
                </a:rPr>
                <a:t>"No registrado" y "Se ignoró"</a:t>
              </a:r>
            </a:p>
            <a:p>
              <a:pPr algn="l" marL="474979" indent="-237490" lvl="1">
                <a:lnSpc>
                  <a:spcPts val="2859"/>
                </a:lnSpc>
                <a:buFont typeface="Arial"/>
                <a:buChar char="•"/>
              </a:pPr>
              <a:r>
                <a:rPr lang="en-US" sz="2199" spc="21">
                  <a:solidFill>
                    <a:srgbClr val="000000"/>
                  </a:solidFill>
                  <a:latin typeface="Public Sans"/>
                  <a:ea typeface="Public Sans"/>
                  <a:cs typeface="Public Sans"/>
                  <a:sym typeface="Public Sans"/>
                </a:rPr>
                <a:t>Cinturón:</a:t>
              </a:r>
              <a:r>
                <a:rPr lang="en-US" b="true" sz="2199" spc="21">
                  <a:solidFill>
                    <a:srgbClr val="000000"/>
                  </a:solidFill>
                  <a:latin typeface="Public Sans Bold"/>
                  <a:ea typeface="Public Sans Bold"/>
                  <a:cs typeface="Public Sans Bold"/>
                  <a:sym typeface="Public Sans Bold"/>
                </a:rPr>
                <a:t> "Se ignoró"</a:t>
              </a:r>
            </a:p>
            <a:p>
              <a:pPr algn="l" marL="474979" indent="-237490" lvl="1">
                <a:lnSpc>
                  <a:spcPts val="2859"/>
                </a:lnSpc>
                <a:buFont typeface="Arial"/>
                <a:buChar char="•"/>
              </a:pPr>
              <a:r>
                <a:rPr lang="en-US" sz="2199" spc="21">
                  <a:solidFill>
                    <a:srgbClr val="000000"/>
                  </a:solidFill>
                  <a:latin typeface="Public Sans"/>
                  <a:ea typeface="Public Sans"/>
                  <a:cs typeface="Public Sans"/>
                  <a:sym typeface="Public Sans"/>
                </a:rPr>
                <a:t>Capa de rodamiento: </a:t>
              </a:r>
              <a:r>
                <a:rPr lang="en-US" b="true" sz="2199" spc="21">
                  <a:solidFill>
                    <a:srgbClr val="000000"/>
                  </a:solidFill>
                  <a:latin typeface="Public Sans Bold"/>
                  <a:ea typeface="Public Sans Bold"/>
                  <a:cs typeface="Public Sans Bold"/>
                  <a:sym typeface="Public Sans Bold"/>
                </a:rPr>
                <a:t>"Pavimentada"</a:t>
              </a:r>
            </a:p>
          </p:txBody>
        </p:sp>
        <p:grpSp>
          <p:nvGrpSpPr>
            <p:cNvPr name="Group 20" id="20"/>
            <p:cNvGrpSpPr/>
            <p:nvPr/>
          </p:nvGrpSpPr>
          <p:grpSpPr>
            <a:xfrm rot="0">
              <a:off x="0" y="0"/>
              <a:ext cx="260265" cy="621099"/>
              <a:chOff x="0" y="0"/>
              <a:chExt cx="51410" cy="122686"/>
            </a:xfrm>
          </p:grpSpPr>
          <p:sp>
            <p:nvSpPr>
              <p:cNvPr name="Freeform 21" id="21"/>
              <p:cNvSpPr/>
              <p:nvPr/>
            </p:nvSpPr>
            <p:spPr>
              <a:xfrm flipH="false" flipV="false" rot="0">
                <a:off x="0" y="0"/>
                <a:ext cx="51410" cy="122686"/>
              </a:xfrm>
              <a:custGeom>
                <a:avLst/>
                <a:gdLst/>
                <a:ahLst/>
                <a:cxnLst/>
                <a:rect r="r" b="b" t="t" l="l"/>
                <a:pathLst>
                  <a:path h="122686" w="51410">
                    <a:moveTo>
                      <a:pt x="0" y="0"/>
                    </a:moveTo>
                    <a:lnTo>
                      <a:pt x="51410" y="0"/>
                    </a:lnTo>
                    <a:lnTo>
                      <a:pt x="51410" y="122686"/>
                    </a:lnTo>
                    <a:lnTo>
                      <a:pt x="0" y="122686"/>
                    </a:lnTo>
                    <a:close/>
                  </a:path>
                </a:pathLst>
              </a:custGeom>
              <a:solidFill>
                <a:srgbClr val="3185F0"/>
              </a:solidFill>
            </p:spPr>
          </p:sp>
          <p:sp>
            <p:nvSpPr>
              <p:cNvPr name="TextBox 22" id="22"/>
              <p:cNvSpPr txBox="true"/>
              <p:nvPr/>
            </p:nvSpPr>
            <p:spPr>
              <a:xfrm>
                <a:off x="0" y="-38100"/>
                <a:ext cx="51410" cy="160786"/>
              </a:xfrm>
              <a:prstGeom prst="rect">
                <a:avLst/>
              </a:prstGeom>
            </p:spPr>
            <p:txBody>
              <a:bodyPr anchor="ctr" rtlCol="false" tIns="50800" lIns="50800" bIns="50800" rIns="50800"/>
              <a:lstStyle/>
              <a:p>
                <a:pPr algn="ctr">
                  <a:lnSpc>
                    <a:spcPts val="3119"/>
                  </a:lnSpc>
                </a:pPr>
              </a:p>
            </p:txBody>
          </p:sp>
        </p:grpSp>
      </p:grpSp>
    </p:spTree>
  </p:cSld>
  <p:clrMapOvr>
    <a:masterClrMapping/>
  </p:clrMapOvr>
  <p:transition spd="fast">
    <p:cover dir="d"/>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803429" y="7855313"/>
            <a:ext cx="10681142"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0">
            <a:off x="3507340" y="5439529"/>
            <a:ext cx="1951643" cy="2214894"/>
            <a:chOff x="0" y="0"/>
            <a:chExt cx="457398" cy="519095"/>
          </a:xfrm>
        </p:grpSpPr>
        <p:sp>
          <p:nvSpPr>
            <p:cNvPr name="Freeform 4" id="4"/>
            <p:cNvSpPr/>
            <p:nvPr/>
          </p:nvSpPr>
          <p:spPr>
            <a:xfrm flipH="false" flipV="false" rot="0">
              <a:off x="0" y="0"/>
              <a:ext cx="457398" cy="519095"/>
            </a:xfrm>
            <a:custGeom>
              <a:avLst/>
              <a:gdLst/>
              <a:ahLst/>
              <a:cxnLst/>
              <a:rect r="r" b="b" t="t" l="l"/>
              <a:pathLst>
                <a:path h="519095" w="457398">
                  <a:moveTo>
                    <a:pt x="0" y="0"/>
                  </a:moveTo>
                  <a:lnTo>
                    <a:pt x="457398" y="0"/>
                  </a:lnTo>
                  <a:lnTo>
                    <a:pt x="457398" y="519095"/>
                  </a:lnTo>
                  <a:lnTo>
                    <a:pt x="0" y="519095"/>
                  </a:lnTo>
                  <a:close/>
                </a:path>
              </a:pathLst>
            </a:custGeom>
            <a:solidFill>
              <a:srgbClr val="FF863A"/>
            </a:solidFill>
          </p:spPr>
        </p:sp>
        <p:sp>
          <p:nvSpPr>
            <p:cNvPr name="TextBox 5" id="5"/>
            <p:cNvSpPr txBox="true"/>
            <p:nvPr/>
          </p:nvSpPr>
          <p:spPr>
            <a:xfrm>
              <a:off x="0" y="-28575"/>
              <a:ext cx="457398" cy="547670"/>
            </a:xfrm>
            <a:prstGeom prst="rect">
              <a:avLst/>
            </a:prstGeom>
          </p:spPr>
          <p:txBody>
            <a:bodyPr anchor="ctr" rtlCol="false" tIns="50800" lIns="50800" bIns="50800" rIns="50800"/>
            <a:lstStyle/>
            <a:p>
              <a:pPr algn="ctr">
                <a:lnSpc>
                  <a:spcPts val="2210"/>
                </a:lnSpc>
              </a:pPr>
              <a:r>
                <a:rPr lang="en-US" sz="1700" b="true">
                  <a:solidFill>
                    <a:srgbClr val="000000"/>
                  </a:solidFill>
                  <a:latin typeface="Public Sans Bold"/>
                  <a:ea typeface="Public Sans Bold"/>
                  <a:cs typeface="Public Sans Bold"/>
                  <a:sym typeface="Public Sans Bold"/>
                </a:rPr>
                <a:t>Desbalance en nuestros datos</a:t>
              </a:r>
            </a:p>
          </p:txBody>
        </p:sp>
      </p:grpSp>
      <p:grpSp>
        <p:nvGrpSpPr>
          <p:cNvPr name="Group 6" id="6"/>
          <p:cNvGrpSpPr/>
          <p:nvPr/>
        </p:nvGrpSpPr>
        <p:grpSpPr>
          <a:xfrm rot="0">
            <a:off x="8021085" y="5439529"/>
            <a:ext cx="2021298" cy="2214894"/>
            <a:chOff x="0" y="0"/>
            <a:chExt cx="473723" cy="519095"/>
          </a:xfrm>
        </p:grpSpPr>
        <p:sp>
          <p:nvSpPr>
            <p:cNvPr name="Freeform 7" id="7"/>
            <p:cNvSpPr/>
            <p:nvPr/>
          </p:nvSpPr>
          <p:spPr>
            <a:xfrm flipH="false" flipV="false" rot="0">
              <a:off x="0" y="0"/>
              <a:ext cx="473723" cy="519095"/>
            </a:xfrm>
            <a:custGeom>
              <a:avLst/>
              <a:gdLst/>
              <a:ahLst/>
              <a:cxnLst/>
              <a:rect r="r" b="b" t="t" l="l"/>
              <a:pathLst>
                <a:path h="519095" w="473723">
                  <a:moveTo>
                    <a:pt x="0" y="0"/>
                  </a:moveTo>
                  <a:lnTo>
                    <a:pt x="473723" y="0"/>
                  </a:lnTo>
                  <a:lnTo>
                    <a:pt x="473723" y="519095"/>
                  </a:lnTo>
                  <a:lnTo>
                    <a:pt x="0" y="519095"/>
                  </a:lnTo>
                  <a:close/>
                </a:path>
              </a:pathLst>
            </a:custGeom>
            <a:solidFill>
              <a:srgbClr val="FF863A"/>
            </a:solidFill>
          </p:spPr>
        </p:sp>
        <p:sp>
          <p:nvSpPr>
            <p:cNvPr name="TextBox 8" id="8"/>
            <p:cNvSpPr txBox="true"/>
            <p:nvPr/>
          </p:nvSpPr>
          <p:spPr>
            <a:xfrm>
              <a:off x="0" y="-28575"/>
              <a:ext cx="473723" cy="547670"/>
            </a:xfrm>
            <a:prstGeom prst="rect">
              <a:avLst/>
            </a:prstGeom>
          </p:spPr>
          <p:txBody>
            <a:bodyPr anchor="ctr" rtlCol="false" tIns="50800" lIns="50800" bIns="50800" rIns="50800"/>
            <a:lstStyle/>
            <a:p>
              <a:pPr algn="ctr">
                <a:lnSpc>
                  <a:spcPts val="2210"/>
                </a:lnSpc>
              </a:pPr>
              <a:r>
                <a:rPr lang="en-US" sz="1700" b="true">
                  <a:solidFill>
                    <a:srgbClr val="000000"/>
                  </a:solidFill>
                  <a:latin typeface="Public Sans Bold"/>
                  <a:ea typeface="Public Sans Bold"/>
                  <a:cs typeface="Public Sans Bold"/>
                  <a:sym typeface="Public Sans Bold"/>
                </a:rPr>
                <a:t>Mayor frecuencia en ciudades</a:t>
              </a:r>
            </a:p>
          </p:txBody>
        </p:sp>
      </p:grpSp>
      <p:grpSp>
        <p:nvGrpSpPr>
          <p:cNvPr name="Group 9" id="9"/>
          <p:cNvGrpSpPr/>
          <p:nvPr/>
        </p:nvGrpSpPr>
        <p:grpSpPr>
          <a:xfrm rot="0">
            <a:off x="5662358" y="5439529"/>
            <a:ext cx="2155351" cy="2214894"/>
            <a:chOff x="0" y="0"/>
            <a:chExt cx="505140" cy="519095"/>
          </a:xfrm>
        </p:grpSpPr>
        <p:sp>
          <p:nvSpPr>
            <p:cNvPr name="Freeform 10" id="10"/>
            <p:cNvSpPr/>
            <p:nvPr/>
          </p:nvSpPr>
          <p:spPr>
            <a:xfrm flipH="false" flipV="false" rot="0">
              <a:off x="0" y="0"/>
              <a:ext cx="505140" cy="519095"/>
            </a:xfrm>
            <a:custGeom>
              <a:avLst/>
              <a:gdLst/>
              <a:ahLst/>
              <a:cxnLst/>
              <a:rect r="r" b="b" t="t" l="l"/>
              <a:pathLst>
                <a:path h="519095" w="505140">
                  <a:moveTo>
                    <a:pt x="0" y="0"/>
                  </a:moveTo>
                  <a:lnTo>
                    <a:pt x="505140" y="0"/>
                  </a:lnTo>
                  <a:lnTo>
                    <a:pt x="505140" y="519095"/>
                  </a:lnTo>
                  <a:lnTo>
                    <a:pt x="0" y="519095"/>
                  </a:lnTo>
                  <a:close/>
                </a:path>
              </a:pathLst>
            </a:custGeom>
            <a:solidFill>
              <a:srgbClr val="FF863A"/>
            </a:solidFill>
          </p:spPr>
        </p:sp>
        <p:sp>
          <p:nvSpPr>
            <p:cNvPr name="TextBox 11" id="11"/>
            <p:cNvSpPr txBox="true"/>
            <p:nvPr/>
          </p:nvSpPr>
          <p:spPr>
            <a:xfrm>
              <a:off x="0" y="-28575"/>
              <a:ext cx="505140" cy="547670"/>
            </a:xfrm>
            <a:prstGeom prst="rect">
              <a:avLst/>
            </a:prstGeom>
          </p:spPr>
          <p:txBody>
            <a:bodyPr anchor="ctr" rtlCol="false" tIns="50800" lIns="50800" bIns="50800" rIns="50800"/>
            <a:lstStyle/>
            <a:p>
              <a:pPr algn="ctr">
                <a:lnSpc>
                  <a:spcPts val="2210"/>
                </a:lnSpc>
              </a:pPr>
              <a:r>
                <a:rPr lang="en-US" sz="1700" b="true">
                  <a:solidFill>
                    <a:srgbClr val="000000"/>
                  </a:solidFill>
                  <a:latin typeface="Public Sans Bold"/>
                  <a:ea typeface="Public Sans Bold"/>
                  <a:cs typeface="Public Sans Bold"/>
                  <a:sym typeface="Public Sans Bold"/>
                </a:rPr>
                <a:t>Tendencias a los conductores como culpables</a:t>
              </a:r>
            </a:p>
          </p:txBody>
        </p:sp>
      </p:grpSp>
      <p:grpSp>
        <p:nvGrpSpPr>
          <p:cNvPr name="Group 12" id="12"/>
          <p:cNvGrpSpPr/>
          <p:nvPr/>
        </p:nvGrpSpPr>
        <p:grpSpPr>
          <a:xfrm rot="0">
            <a:off x="12541468" y="5439529"/>
            <a:ext cx="2190415" cy="2214894"/>
            <a:chOff x="0" y="0"/>
            <a:chExt cx="513358" cy="519095"/>
          </a:xfrm>
        </p:grpSpPr>
        <p:sp>
          <p:nvSpPr>
            <p:cNvPr name="Freeform 13" id="13"/>
            <p:cNvSpPr/>
            <p:nvPr/>
          </p:nvSpPr>
          <p:spPr>
            <a:xfrm flipH="false" flipV="false" rot="0">
              <a:off x="0" y="0"/>
              <a:ext cx="513358" cy="519095"/>
            </a:xfrm>
            <a:custGeom>
              <a:avLst/>
              <a:gdLst/>
              <a:ahLst/>
              <a:cxnLst/>
              <a:rect r="r" b="b" t="t" l="l"/>
              <a:pathLst>
                <a:path h="519095" w="513358">
                  <a:moveTo>
                    <a:pt x="0" y="0"/>
                  </a:moveTo>
                  <a:lnTo>
                    <a:pt x="513358" y="0"/>
                  </a:lnTo>
                  <a:lnTo>
                    <a:pt x="513358" y="519095"/>
                  </a:lnTo>
                  <a:lnTo>
                    <a:pt x="0" y="519095"/>
                  </a:lnTo>
                  <a:close/>
                </a:path>
              </a:pathLst>
            </a:custGeom>
            <a:solidFill>
              <a:srgbClr val="FF863A"/>
            </a:solidFill>
          </p:spPr>
        </p:sp>
        <p:sp>
          <p:nvSpPr>
            <p:cNvPr name="TextBox 14" id="14"/>
            <p:cNvSpPr txBox="true"/>
            <p:nvPr/>
          </p:nvSpPr>
          <p:spPr>
            <a:xfrm>
              <a:off x="0" y="-28575"/>
              <a:ext cx="513358" cy="547670"/>
            </a:xfrm>
            <a:prstGeom prst="rect">
              <a:avLst/>
            </a:prstGeom>
          </p:spPr>
          <p:txBody>
            <a:bodyPr anchor="ctr" rtlCol="false" tIns="50800" lIns="50800" bIns="50800" rIns="50800"/>
            <a:lstStyle/>
            <a:p>
              <a:pPr algn="ctr">
                <a:lnSpc>
                  <a:spcPts val="2210"/>
                </a:lnSpc>
              </a:pPr>
              <a:r>
                <a:rPr lang="en-US" sz="1700" b="true">
                  <a:solidFill>
                    <a:srgbClr val="000000"/>
                  </a:solidFill>
                  <a:latin typeface="Public Sans Bold"/>
                  <a:ea typeface="Public Sans Bold"/>
                  <a:cs typeface="Public Sans Bold"/>
                  <a:sym typeface="Public Sans Bold"/>
                </a:rPr>
                <a:t>Mayor frecuencia de accidentes por parte de hombres</a:t>
              </a:r>
            </a:p>
          </p:txBody>
        </p:sp>
      </p:grpSp>
      <p:sp>
        <p:nvSpPr>
          <p:cNvPr name="TextBox 15" id="15"/>
          <p:cNvSpPr txBox="true"/>
          <p:nvPr/>
        </p:nvSpPr>
        <p:spPr>
          <a:xfrm rot="0">
            <a:off x="1028700" y="1333500"/>
            <a:ext cx="13637211" cy="2465067"/>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PATRONES ENCONTRADOS</a:t>
            </a:r>
          </a:p>
        </p:txBody>
      </p:sp>
      <p:sp>
        <p:nvSpPr>
          <p:cNvPr name="Freeform 16" id="16"/>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14974462" y="5439529"/>
            <a:ext cx="2030871" cy="2214894"/>
            <a:chOff x="0" y="0"/>
            <a:chExt cx="475966" cy="519095"/>
          </a:xfrm>
        </p:grpSpPr>
        <p:sp>
          <p:nvSpPr>
            <p:cNvPr name="Freeform 18" id="18"/>
            <p:cNvSpPr/>
            <p:nvPr/>
          </p:nvSpPr>
          <p:spPr>
            <a:xfrm flipH="false" flipV="false" rot="0">
              <a:off x="0" y="0"/>
              <a:ext cx="475966" cy="519095"/>
            </a:xfrm>
            <a:custGeom>
              <a:avLst/>
              <a:gdLst/>
              <a:ahLst/>
              <a:cxnLst/>
              <a:rect r="r" b="b" t="t" l="l"/>
              <a:pathLst>
                <a:path h="519095" w="475966">
                  <a:moveTo>
                    <a:pt x="0" y="0"/>
                  </a:moveTo>
                  <a:lnTo>
                    <a:pt x="475966" y="0"/>
                  </a:lnTo>
                  <a:lnTo>
                    <a:pt x="475966" y="519095"/>
                  </a:lnTo>
                  <a:lnTo>
                    <a:pt x="0" y="519095"/>
                  </a:lnTo>
                  <a:close/>
                </a:path>
              </a:pathLst>
            </a:custGeom>
            <a:solidFill>
              <a:srgbClr val="FF863A"/>
            </a:solidFill>
          </p:spPr>
        </p:sp>
        <p:sp>
          <p:nvSpPr>
            <p:cNvPr name="TextBox 19" id="19"/>
            <p:cNvSpPr txBox="true"/>
            <p:nvPr/>
          </p:nvSpPr>
          <p:spPr>
            <a:xfrm>
              <a:off x="0" y="-28575"/>
              <a:ext cx="475966" cy="547670"/>
            </a:xfrm>
            <a:prstGeom prst="rect">
              <a:avLst/>
            </a:prstGeom>
          </p:spPr>
          <p:txBody>
            <a:bodyPr anchor="ctr" rtlCol="false" tIns="50800" lIns="50800" bIns="50800" rIns="50800"/>
            <a:lstStyle/>
            <a:p>
              <a:pPr algn="ctr">
                <a:lnSpc>
                  <a:spcPts val="2210"/>
                </a:lnSpc>
              </a:pPr>
              <a:r>
                <a:rPr lang="en-US" sz="1700" b="true">
                  <a:solidFill>
                    <a:srgbClr val="000000"/>
                  </a:solidFill>
                  <a:latin typeface="Public Sans Bold"/>
                  <a:ea typeface="Public Sans Bold"/>
                  <a:cs typeface="Public Sans Bold"/>
                  <a:sym typeface="Public Sans Bold"/>
                </a:rPr>
                <a:t>Mayores accidentes en edades activas</a:t>
              </a:r>
            </a:p>
            <a:p>
              <a:pPr algn="ctr">
                <a:lnSpc>
                  <a:spcPts val="2210"/>
                </a:lnSpc>
              </a:pPr>
              <a:r>
                <a:rPr lang="en-US" b="true" sz="1700">
                  <a:solidFill>
                    <a:srgbClr val="000000"/>
                  </a:solidFill>
                  <a:latin typeface="Public Sans Bold"/>
                  <a:ea typeface="Public Sans Bold"/>
                  <a:cs typeface="Public Sans Bold"/>
                  <a:sym typeface="Public Sans Bold"/>
                </a:rPr>
                <a:t>(media)</a:t>
              </a:r>
            </a:p>
          </p:txBody>
        </p:sp>
      </p:grpSp>
      <p:grpSp>
        <p:nvGrpSpPr>
          <p:cNvPr name="Group 20" id="20"/>
          <p:cNvGrpSpPr/>
          <p:nvPr/>
        </p:nvGrpSpPr>
        <p:grpSpPr>
          <a:xfrm rot="0">
            <a:off x="1282667" y="5439529"/>
            <a:ext cx="2021298" cy="2214894"/>
            <a:chOff x="0" y="0"/>
            <a:chExt cx="473723" cy="519095"/>
          </a:xfrm>
        </p:grpSpPr>
        <p:sp>
          <p:nvSpPr>
            <p:cNvPr name="Freeform 21" id="21"/>
            <p:cNvSpPr/>
            <p:nvPr/>
          </p:nvSpPr>
          <p:spPr>
            <a:xfrm flipH="false" flipV="false" rot="0">
              <a:off x="0" y="0"/>
              <a:ext cx="473723" cy="519095"/>
            </a:xfrm>
            <a:custGeom>
              <a:avLst/>
              <a:gdLst/>
              <a:ahLst/>
              <a:cxnLst/>
              <a:rect r="r" b="b" t="t" l="l"/>
              <a:pathLst>
                <a:path h="519095" w="473723">
                  <a:moveTo>
                    <a:pt x="0" y="0"/>
                  </a:moveTo>
                  <a:lnTo>
                    <a:pt x="473723" y="0"/>
                  </a:lnTo>
                  <a:lnTo>
                    <a:pt x="473723" y="519095"/>
                  </a:lnTo>
                  <a:lnTo>
                    <a:pt x="0" y="519095"/>
                  </a:lnTo>
                  <a:close/>
                </a:path>
              </a:pathLst>
            </a:custGeom>
            <a:solidFill>
              <a:srgbClr val="FF863A"/>
            </a:solidFill>
          </p:spPr>
        </p:sp>
        <p:sp>
          <p:nvSpPr>
            <p:cNvPr name="TextBox 22" id="22"/>
            <p:cNvSpPr txBox="true"/>
            <p:nvPr/>
          </p:nvSpPr>
          <p:spPr>
            <a:xfrm>
              <a:off x="0" y="-28575"/>
              <a:ext cx="473723" cy="547670"/>
            </a:xfrm>
            <a:prstGeom prst="rect">
              <a:avLst/>
            </a:prstGeom>
          </p:spPr>
          <p:txBody>
            <a:bodyPr anchor="ctr" rtlCol="false" tIns="50800" lIns="50800" bIns="50800" rIns="50800"/>
            <a:lstStyle/>
            <a:p>
              <a:pPr algn="ctr">
                <a:lnSpc>
                  <a:spcPts val="2210"/>
                </a:lnSpc>
              </a:pPr>
              <a:r>
                <a:rPr lang="en-US" sz="1700" b="true">
                  <a:solidFill>
                    <a:srgbClr val="000000"/>
                  </a:solidFill>
                  <a:latin typeface="Public Sans Bold"/>
                  <a:ea typeface="Public Sans Bold"/>
                  <a:cs typeface="Public Sans Bold"/>
                  <a:sym typeface="Public Sans Bold"/>
                </a:rPr>
                <a:t>En los fines de semana ocurren mas accidentes</a:t>
              </a:r>
            </a:p>
          </p:txBody>
        </p:sp>
      </p:grpSp>
      <p:grpSp>
        <p:nvGrpSpPr>
          <p:cNvPr name="Group 23" id="23"/>
          <p:cNvGrpSpPr/>
          <p:nvPr/>
        </p:nvGrpSpPr>
        <p:grpSpPr>
          <a:xfrm rot="0">
            <a:off x="10245759" y="5439529"/>
            <a:ext cx="2092334" cy="2214894"/>
            <a:chOff x="0" y="0"/>
            <a:chExt cx="490371" cy="519095"/>
          </a:xfrm>
        </p:grpSpPr>
        <p:sp>
          <p:nvSpPr>
            <p:cNvPr name="Freeform 24" id="24"/>
            <p:cNvSpPr/>
            <p:nvPr/>
          </p:nvSpPr>
          <p:spPr>
            <a:xfrm flipH="false" flipV="false" rot="0">
              <a:off x="0" y="0"/>
              <a:ext cx="490371" cy="519095"/>
            </a:xfrm>
            <a:custGeom>
              <a:avLst/>
              <a:gdLst/>
              <a:ahLst/>
              <a:cxnLst/>
              <a:rect r="r" b="b" t="t" l="l"/>
              <a:pathLst>
                <a:path h="519095" w="490371">
                  <a:moveTo>
                    <a:pt x="0" y="0"/>
                  </a:moveTo>
                  <a:lnTo>
                    <a:pt x="490371" y="0"/>
                  </a:lnTo>
                  <a:lnTo>
                    <a:pt x="490371" y="519095"/>
                  </a:lnTo>
                  <a:lnTo>
                    <a:pt x="0" y="519095"/>
                  </a:lnTo>
                  <a:close/>
                </a:path>
              </a:pathLst>
            </a:custGeom>
            <a:solidFill>
              <a:srgbClr val="FF863A"/>
            </a:solidFill>
          </p:spPr>
        </p:sp>
        <p:sp>
          <p:nvSpPr>
            <p:cNvPr name="TextBox 25" id="25"/>
            <p:cNvSpPr txBox="true"/>
            <p:nvPr/>
          </p:nvSpPr>
          <p:spPr>
            <a:xfrm>
              <a:off x="0" y="-28575"/>
              <a:ext cx="490371" cy="547670"/>
            </a:xfrm>
            <a:prstGeom prst="rect">
              <a:avLst/>
            </a:prstGeom>
          </p:spPr>
          <p:txBody>
            <a:bodyPr anchor="ctr" rtlCol="false" tIns="50800" lIns="50800" bIns="50800" rIns="50800"/>
            <a:lstStyle/>
            <a:p>
              <a:pPr algn="ctr">
                <a:lnSpc>
                  <a:spcPts val="2210"/>
                </a:lnSpc>
              </a:pPr>
              <a:r>
                <a:rPr lang="en-US" sz="1700" b="true">
                  <a:solidFill>
                    <a:srgbClr val="000000"/>
                  </a:solidFill>
                  <a:latin typeface="Public Sans Bold"/>
                  <a:ea typeface="Public Sans Bold"/>
                  <a:cs typeface="Public Sans Bold"/>
                  <a:sym typeface="Public Sans Bold"/>
                </a:rPr>
                <a:t>Mayores accidentes en horarios laborales</a:t>
              </a:r>
            </a:p>
          </p:txBody>
        </p:sp>
      </p:gr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82000">
            <a:off x="1743793" y="5263037"/>
            <a:ext cx="4016652" cy="4506762"/>
          </a:xfrm>
          <a:custGeom>
            <a:avLst/>
            <a:gdLst/>
            <a:ahLst/>
            <a:cxnLst/>
            <a:rect r="r" b="b" t="t" l="l"/>
            <a:pathLst>
              <a:path h="4506762" w="4016652">
                <a:moveTo>
                  <a:pt x="0" y="0"/>
                </a:moveTo>
                <a:lnTo>
                  <a:pt x="4016652" y="0"/>
                </a:lnTo>
                <a:lnTo>
                  <a:pt x="4016652" y="4506762"/>
                </a:lnTo>
                <a:lnTo>
                  <a:pt x="0" y="4506762"/>
                </a:lnTo>
                <a:lnTo>
                  <a:pt x="0" y="0"/>
                </a:lnTo>
                <a:close/>
              </a:path>
            </a:pathLst>
          </a:custGeom>
          <a:blipFill>
            <a:blip r:embed="rId4"/>
            <a:stretch>
              <a:fillRect l="0" t="0" r="0" b="0"/>
            </a:stretch>
          </a:blipFill>
        </p:spPr>
      </p:sp>
      <p:sp>
        <p:nvSpPr>
          <p:cNvPr name="Freeform 4" id="4"/>
          <p:cNvSpPr/>
          <p:nvPr/>
        </p:nvSpPr>
        <p:spPr>
          <a:xfrm flipH="false" flipV="false" rot="707330">
            <a:off x="10071732" y="5721341"/>
            <a:ext cx="5147160" cy="3043258"/>
          </a:xfrm>
          <a:custGeom>
            <a:avLst/>
            <a:gdLst/>
            <a:ahLst/>
            <a:cxnLst/>
            <a:rect r="r" b="b" t="t" l="l"/>
            <a:pathLst>
              <a:path h="3043258" w="5147160">
                <a:moveTo>
                  <a:pt x="0" y="0"/>
                </a:moveTo>
                <a:lnTo>
                  <a:pt x="5147160" y="0"/>
                </a:lnTo>
                <a:lnTo>
                  <a:pt x="5147160" y="3043258"/>
                </a:lnTo>
                <a:lnTo>
                  <a:pt x="0" y="3043258"/>
                </a:lnTo>
                <a:lnTo>
                  <a:pt x="0" y="0"/>
                </a:lnTo>
                <a:close/>
              </a:path>
            </a:pathLst>
          </a:custGeom>
          <a:blipFill>
            <a:blip r:embed="rId5"/>
            <a:stretch>
              <a:fillRect l="0" t="0" r="0" b="0"/>
            </a:stretch>
          </a:blipFill>
        </p:spPr>
      </p:sp>
      <p:sp>
        <p:nvSpPr>
          <p:cNvPr name="Freeform 5" id="5"/>
          <p:cNvSpPr/>
          <p:nvPr/>
        </p:nvSpPr>
        <p:spPr>
          <a:xfrm flipH="false" flipV="false" rot="1100983">
            <a:off x="12509780" y="5979629"/>
            <a:ext cx="3746140" cy="3620173"/>
          </a:xfrm>
          <a:custGeom>
            <a:avLst/>
            <a:gdLst/>
            <a:ahLst/>
            <a:cxnLst/>
            <a:rect r="r" b="b" t="t" l="l"/>
            <a:pathLst>
              <a:path h="3620173" w="3746140">
                <a:moveTo>
                  <a:pt x="0" y="0"/>
                </a:moveTo>
                <a:lnTo>
                  <a:pt x="3746140" y="0"/>
                </a:lnTo>
                <a:lnTo>
                  <a:pt x="3746140" y="3620173"/>
                </a:lnTo>
                <a:lnTo>
                  <a:pt x="0" y="3620173"/>
                </a:lnTo>
                <a:lnTo>
                  <a:pt x="0" y="0"/>
                </a:lnTo>
                <a:close/>
              </a:path>
            </a:pathLst>
          </a:custGeom>
          <a:blipFill>
            <a:blip r:embed="rId6"/>
            <a:stretch>
              <a:fillRect l="0" t="0" r="0" b="0"/>
            </a:stretch>
          </a:blipFill>
        </p:spPr>
      </p:sp>
      <p:sp>
        <p:nvSpPr>
          <p:cNvPr name="Freeform 6" id="6"/>
          <p:cNvSpPr/>
          <p:nvPr/>
        </p:nvSpPr>
        <p:spPr>
          <a:xfrm flipH="false" flipV="false" rot="0">
            <a:off x="5970775" y="4733874"/>
            <a:ext cx="4855392" cy="4309161"/>
          </a:xfrm>
          <a:custGeom>
            <a:avLst/>
            <a:gdLst/>
            <a:ahLst/>
            <a:cxnLst/>
            <a:rect r="r" b="b" t="t" l="l"/>
            <a:pathLst>
              <a:path h="4309161" w="4855392">
                <a:moveTo>
                  <a:pt x="0" y="0"/>
                </a:moveTo>
                <a:lnTo>
                  <a:pt x="4855393" y="0"/>
                </a:lnTo>
                <a:lnTo>
                  <a:pt x="4855393" y="4309161"/>
                </a:lnTo>
                <a:lnTo>
                  <a:pt x="0" y="4309161"/>
                </a:lnTo>
                <a:lnTo>
                  <a:pt x="0" y="0"/>
                </a:lnTo>
                <a:close/>
              </a:path>
            </a:pathLst>
          </a:custGeom>
          <a:blipFill>
            <a:blip r:embed="rId7"/>
            <a:stretch>
              <a:fillRect l="0" t="0" r="0" b="0"/>
            </a:stretch>
          </a:blipFill>
        </p:spPr>
      </p:sp>
      <p:sp>
        <p:nvSpPr>
          <p:cNvPr name="Freeform 7" id="7"/>
          <p:cNvSpPr/>
          <p:nvPr/>
        </p:nvSpPr>
        <p:spPr>
          <a:xfrm flipH="false" flipV="false" rot="-1323072">
            <a:off x="3152063" y="5831842"/>
            <a:ext cx="4394409" cy="2762985"/>
          </a:xfrm>
          <a:custGeom>
            <a:avLst/>
            <a:gdLst/>
            <a:ahLst/>
            <a:cxnLst/>
            <a:rect r="r" b="b" t="t" l="l"/>
            <a:pathLst>
              <a:path h="2762985" w="4394409">
                <a:moveTo>
                  <a:pt x="0" y="0"/>
                </a:moveTo>
                <a:lnTo>
                  <a:pt x="4394409" y="0"/>
                </a:lnTo>
                <a:lnTo>
                  <a:pt x="4394409" y="2762984"/>
                </a:lnTo>
                <a:lnTo>
                  <a:pt x="0" y="2762984"/>
                </a:lnTo>
                <a:lnTo>
                  <a:pt x="0" y="0"/>
                </a:lnTo>
                <a:close/>
              </a:path>
            </a:pathLst>
          </a:custGeom>
          <a:blipFill>
            <a:blip r:embed="rId8"/>
            <a:stretch>
              <a:fillRect l="0" t="0" r="0" b="0"/>
            </a:stretch>
          </a:blipFill>
        </p:spPr>
      </p:sp>
      <p:sp>
        <p:nvSpPr>
          <p:cNvPr name="TextBox 8" id="8"/>
          <p:cNvSpPr txBox="true"/>
          <p:nvPr/>
        </p:nvSpPr>
        <p:spPr>
          <a:xfrm rot="0">
            <a:off x="1028700" y="1333500"/>
            <a:ext cx="13354150"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PROBLEMÁTICA</a:t>
            </a:r>
          </a:p>
        </p:txBody>
      </p:sp>
      <p:sp>
        <p:nvSpPr>
          <p:cNvPr name="TextBox 9" id="9"/>
          <p:cNvSpPr txBox="true"/>
          <p:nvPr/>
        </p:nvSpPr>
        <p:spPr>
          <a:xfrm rot="0">
            <a:off x="2466925" y="2749651"/>
            <a:ext cx="13354150" cy="1719580"/>
          </a:xfrm>
          <a:prstGeom prst="rect">
            <a:avLst/>
          </a:prstGeom>
        </p:spPr>
        <p:txBody>
          <a:bodyPr anchor="t" rtlCol="false" tIns="0" lIns="0" bIns="0" rIns="0">
            <a:spAutoFit/>
          </a:bodyPr>
          <a:lstStyle/>
          <a:p>
            <a:pPr algn="l">
              <a:lnSpc>
                <a:spcPts val="3380"/>
              </a:lnSpc>
            </a:pPr>
            <a:r>
              <a:rPr lang="en-US" sz="2600" spc="26">
                <a:solidFill>
                  <a:srgbClr val="000000"/>
                </a:solidFill>
                <a:latin typeface="Public Sans"/>
                <a:ea typeface="Public Sans"/>
                <a:cs typeface="Public Sans"/>
                <a:sym typeface="Public Sans"/>
              </a:rPr>
              <a:t>Pocas evidencias han sido publicadas en México que analicen desde una perspectiva integral el problema de las lesiones causadas por el tránsito. Conscientes de que un enfoque, basado en evidencias, para la prevención y atención de las lesiones puede y debe adoptarse</a:t>
            </a:r>
          </a:p>
        </p:txBody>
      </p:sp>
    </p:spTree>
  </p:cSld>
  <p:clrMapOvr>
    <a:masterClrMapping/>
  </p:clrMapOvr>
  <p:transition spd="fast">
    <p:fade/>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042111" y="4236933"/>
          <a:ext cx="14203779" cy="4370968"/>
        </p:xfrm>
        <a:graphic>
          <a:graphicData uri="http://schemas.openxmlformats.org/drawingml/2006/table">
            <a:tbl>
              <a:tblPr/>
              <a:tblGrid>
                <a:gridCol w="3153175"/>
                <a:gridCol w="10541016"/>
                <a:gridCol w="509588"/>
              </a:tblGrid>
              <a:tr h="1067271">
                <a:tc>
                  <a:txBody>
                    <a:bodyPr anchor="t" rtlCol="false"/>
                    <a:lstStyle/>
                    <a:p>
                      <a:pPr algn="l">
                        <a:lnSpc>
                          <a:spcPts val="2520"/>
                        </a:lnSpc>
                        <a:defRPr/>
                      </a:pPr>
                      <a:r>
                        <a:rPr lang="en-US" sz="1800" b="true">
                          <a:solidFill>
                            <a:srgbClr val="000000"/>
                          </a:solidFill>
                          <a:latin typeface="Public Sans Bold"/>
                          <a:ea typeface="Public Sans Bold"/>
                          <a:cs typeface="Public Sans Bold"/>
                          <a:sym typeface="Public Sans Bold"/>
                        </a:rPr>
                        <a:t>ENFOQUE</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r>
                        <a:rPr lang="en-US" sz="1800" b="true">
                          <a:solidFill>
                            <a:srgbClr val="000000"/>
                          </a:solidFill>
                          <a:latin typeface="Public Sans Bold"/>
                          <a:ea typeface="Public Sans Bold"/>
                          <a:cs typeface="Public Sans Bold"/>
                          <a:sym typeface="Public Sans Bold"/>
                        </a:rPr>
                        <a:t>DESCRIPCIÓN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85850">
                <a:tc>
                  <a:txBody>
                    <a:bodyPr anchor="t" rtlCol="false"/>
                    <a:lstStyle/>
                    <a:p>
                      <a:pPr algn="l">
                        <a:lnSpc>
                          <a:spcPts val="2520"/>
                        </a:lnSpc>
                        <a:defRPr/>
                      </a:pPr>
                      <a:r>
                        <a:rPr lang="en-US" sz="1800">
                          <a:solidFill>
                            <a:srgbClr val="000000"/>
                          </a:solidFill>
                          <a:latin typeface="Public Sans"/>
                          <a:ea typeface="Public Sans"/>
                          <a:cs typeface="Public Sans"/>
                          <a:sym typeface="Public Sans"/>
                        </a:rPr>
                        <a:t>Sobremuestreo</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ublic Sans"/>
                          <a:ea typeface="Public Sans"/>
                          <a:cs typeface="Public Sans"/>
                          <a:sym typeface="Public Sans"/>
                        </a:rPr>
                        <a:t>Usar distintos métodos para balancear datos como es el uso de SMOTENN es beneficioso para conseguir mayores características de las clases minoritarias.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85850">
                <a:tc>
                  <a:txBody>
                    <a:bodyPr anchor="t" rtlCol="false"/>
                    <a:lstStyle/>
                    <a:p>
                      <a:pPr algn="l">
                        <a:lnSpc>
                          <a:spcPts val="2520"/>
                        </a:lnSpc>
                        <a:defRPr/>
                      </a:pPr>
                      <a:r>
                        <a:rPr lang="en-US" sz="1800">
                          <a:solidFill>
                            <a:srgbClr val="000000"/>
                          </a:solidFill>
                          <a:latin typeface="Public Sans"/>
                          <a:ea typeface="Public Sans"/>
                          <a:cs typeface="Public Sans"/>
                          <a:sym typeface="Public Sans"/>
                        </a:rPr>
                        <a:t>Clusters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ublic Sans"/>
                          <a:ea typeface="Public Sans"/>
                          <a:cs typeface="Public Sans"/>
                          <a:sym typeface="Public Sans"/>
                        </a:rPr>
                        <a:t>El uso de latitud y longitud permite crear clusters para determinas zonas geográficas sin necesidad de tener nombres o distribución de localidades.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131997">
                <a:tc>
                  <a:txBody>
                    <a:bodyPr anchor="t" rtlCol="false"/>
                    <a:lstStyle/>
                    <a:p>
                      <a:pPr algn="l">
                        <a:lnSpc>
                          <a:spcPts val="2520"/>
                        </a:lnSpc>
                        <a:defRPr/>
                      </a:pPr>
                      <a:r>
                        <a:rPr lang="en-US" sz="1800">
                          <a:solidFill>
                            <a:srgbClr val="000000"/>
                          </a:solidFill>
                          <a:latin typeface="Public Sans"/>
                          <a:ea typeface="Public Sans"/>
                          <a:cs typeface="Public Sans"/>
                          <a:sym typeface="Public Sans"/>
                        </a:rPr>
                        <a:t>Análisis de resultados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ublic Sans"/>
                          <a:ea typeface="Public Sans"/>
                          <a:cs typeface="Public Sans"/>
                          <a:sym typeface="Public Sans"/>
                        </a:rPr>
                        <a:t>Se vieron tendencias para las características de accidentes y su relación con el tiempo y lugar en el que ocurren regularmente ciertos accidentes.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333500"/>
            <a:ext cx="13225085" cy="2465067"/>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CONCLUSIONES GENERALES</a:t>
            </a:r>
          </a:p>
        </p:txBody>
      </p:sp>
    </p:spTree>
  </p:cSld>
  <p:clrMapOvr>
    <a:masterClrMapping/>
  </p:clrMapOvr>
  <p:transition spd="fast">
    <p:cover dir="d"/>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Freeform 2" id="2"/>
          <p:cNvSpPr/>
          <p:nvPr/>
        </p:nvSpPr>
        <p:spPr>
          <a:xfrm flipH="false" flipV="false" rot="0">
            <a:off x="12555505" y="0"/>
            <a:ext cx="10605155" cy="10287000"/>
          </a:xfrm>
          <a:custGeom>
            <a:avLst/>
            <a:gdLst/>
            <a:ahLst/>
            <a:cxnLst/>
            <a:rect r="r" b="b" t="t" l="l"/>
            <a:pathLst>
              <a:path h="10287000" w="10605155">
                <a:moveTo>
                  <a:pt x="0" y="0"/>
                </a:moveTo>
                <a:lnTo>
                  <a:pt x="10605155" y="0"/>
                </a:lnTo>
                <a:lnTo>
                  <a:pt x="10605155" y="10287000"/>
                </a:lnTo>
                <a:lnTo>
                  <a:pt x="0" y="10287000"/>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50716" y="7112144"/>
            <a:ext cx="20046594" cy="1409490"/>
            <a:chOff x="0" y="0"/>
            <a:chExt cx="5279761" cy="371224"/>
          </a:xfrm>
        </p:grpSpPr>
        <p:sp>
          <p:nvSpPr>
            <p:cNvPr name="Freeform 4" id="4"/>
            <p:cNvSpPr/>
            <p:nvPr/>
          </p:nvSpPr>
          <p:spPr>
            <a:xfrm flipH="false" flipV="false" rot="0">
              <a:off x="0" y="0"/>
              <a:ext cx="5279761" cy="371224"/>
            </a:xfrm>
            <a:custGeom>
              <a:avLst/>
              <a:gdLst/>
              <a:ahLst/>
              <a:cxnLst/>
              <a:rect r="r" b="b" t="t" l="l"/>
              <a:pathLst>
                <a:path h="371224" w="5279761">
                  <a:moveTo>
                    <a:pt x="0" y="0"/>
                  </a:moveTo>
                  <a:lnTo>
                    <a:pt x="5279761" y="0"/>
                  </a:lnTo>
                  <a:lnTo>
                    <a:pt x="5279761" y="371224"/>
                  </a:lnTo>
                  <a:lnTo>
                    <a:pt x="0" y="371224"/>
                  </a:lnTo>
                  <a:close/>
                </a:path>
              </a:pathLst>
            </a:custGeom>
            <a:solidFill>
              <a:srgbClr val="FA6506"/>
            </a:solidFill>
          </p:spPr>
        </p:sp>
        <p:sp>
          <p:nvSpPr>
            <p:cNvPr name="TextBox 5" id="5"/>
            <p:cNvSpPr txBox="true"/>
            <p:nvPr/>
          </p:nvSpPr>
          <p:spPr>
            <a:xfrm>
              <a:off x="0" y="-38100"/>
              <a:ext cx="5279761" cy="409324"/>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1028700" y="4594678"/>
            <a:ext cx="14456795" cy="1469119"/>
          </a:xfrm>
          <a:prstGeom prst="rect">
            <a:avLst/>
          </a:prstGeom>
        </p:spPr>
        <p:txBody>
          <a:bodyPr anchor="t" rtlCol="false" tIns="0" lIns="0" bIns="0" rIns="0">
            <a:spAutoFit/>
          </a:bodyPr>
          <a:lstStyle/>
          <a:p>
            <a:pPr algn="l">
              <a:lnSpc>
                <a:spcPts val="10526"/>
              </a:lnSpc>
            </a:pPr>
            <a:r>
              <a:rPr lang="en-US" b="true" sz="12099" spc="362">
                <a:solidFill>
                  <a:srgbClr val="000000"/>
                </a:solidFill>
                <a:latin typeface="Public Sans Heavy"/>
                <a:ea typeface="Public Sans Heavy"/>
                <a:cs typeface="Public Sans Heavy"/>
                <a:sym typeface="Public Sans Heavy"/>
              </a:rPr>
              <a:t>REGRESIÓN</a:t>
            </a:r>
          </a:p>
        </p:txBody>
      </p:sp>
      <p:sp>
        <p:nvSpPr>
          <p:cNvPr name="Freeform 7" id="7"/>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cover dir="l"/>
  </p:transition>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91329" y="6684943"/>
            <a:ext cx="3952448" cy="2573357"/>
          </a:xfrm>
          <a:custGeom>
            <a:avLst/>
            <a:gdLst/>
            <a:ahLst/>
            <a:cxnLst/>
            <a:rect r="r" b="b" t="t" l="l"/>
            <a:pathLst>
              <a:path h="2573357" w="3952448">
                <a:moveTo>
                  <a:pt x="0" y="0"/>
                </a:moveTo>
                <a:lnTo>
                  <a:pt x="3952448" y="0"/>
                </a:lnTo>
                <a:lnTo>
                  <a:pt x="3952448" y="2573357"/>
                </a:lnTo>
                <a:lnTo>
                  <a:pt x="0" y="2573357"/>
                </a:lnTo>
                <a:lnTo>
                  <a:pt x="0" y="0"/>
                </a:lnTo>
                <a:close/>
              </a:path>
            </a:pathLst>
          </a:custGeom>
          <a:blipFill>
            <a:blip r:embed="rId4"/>
            <a:stretch>
              <a:fillRect l="0" t="0" r="0" b="0"/>
            </a:stretch>
          </a:blipFill>
        </p:spPr>
      </p:sp>
      <p:sp>
        <p:nvSpPr>
          <p:cNvPr name="Freeform 4" id="4"/>
          <p:cNvSpPr/>
          <p:nvPr/>
        </p:nvSpPr>
        <p:spPr>
          <a:xfrm flipH="false" flipV="false" rot="0">
            <a:off x="10414339" y="1291243"/>
            <a:ext cx="5182988" cy="3006133"/>
          </a:xfrm>
          <a:custGeom>
            <a:avLst/>
            <a:gdLst/>
            <a:ahLst/>
            <a:cxnLst/>
            <a:rect r="r" b="b" t="t" l="l"/>
            <a:pathLst>
              <a:path h="3006133" w="5182988">
                <a:moveTo>
                  <a:pt x="0" y="0"/>
                </a:moveTo>
                <a:lnTo>
                  <a:pt x="5182987" y="0"/>
                </a:lnTo>
                <a:lnTo>
                  <a:pt x="5182987" y="3006133"/>
                </a:lnTo>
                <a:lnTo>
                  <a:pt x="0" y="3006133"/>
                </a:lnTo>
                <a:lnTo>
                  <a:pt x="0" y="0"/>
                </a:lnTo>
                <a:close/>
              </a:path>
            </a:pathLst>
          </a:custGeom>
          <a:blipFill>
            <a:blip r:embed="rId5"/>
            <a:stretch>
              <a:fillRect l="0" t="0" r="0" b="0"/>
            </a:stretch>
          </a:blipFill>
        </p:spPr>
      </p:sp>
      <p:sp>
        <p:nvSpPr>
          <p:cNvPr name="Freeform 5" id="5"/>
          <p:cNvSpPr/>
          <p:nvPr/>
        </p:nvSpPr>
        <p:spPr>
          <a:xfrm flipH="false" flipV="false" rot="0">
            <a:off x="8752365" y="7394262"/>
            <a:ext cx="8506935" cy="933019"/>
          </a:xfrm>
          <a:custGeom>
            <a:avLst/>
            <a:gdLst/>
            <a:ahLst/>
            <a:cxnLst/>
            <a:rect r="r" b="b" t="t" l="l"/>
            <a:pathLst>
              <a:path h="933019" w="8506935">
                <a:moveTo>
                  <a:pt x="0" y="0"/>
                </a:moveTo>
                <a:lnTo>
                  <a:pt x="8506935" y="0"/>
                </a:lnTo>
                <a:lnTo>
                  <a:pt x="8506935" y="933018"/>
                </a:lnTo>
                <a:lnTo>
                  <a:pt x="0" y="933018"/>
                </a:lnTo>
                <a:lnTo>
                  <a:pt x="0" y="0"/>
                </a:lnTo>
                <a:close/>
              </a:path>
            </a:pathLst>
          </a:custGeom>
          <a:blipFill>
            <a:blip r:embed="rId6"/>
            <a:stretch>
              <a:fillRect l="0" t="0" r="0" b="0"/>
            </a:stretch>
          </a:blipFill>
        </p:spPr>
      </p:sp>
      <p:sp>
        <p:nvSpPr>
          <p:cNvPr name="TextBox 6" id="6"/>
          <p:cNvSpPr txBox="true"/>
          <p:nvPr/>
        </p:nvSpPr>
        <p:spPr>
          <a:xfrm rot="0">
            <a:off x="1028700" y="1333500"/>
            <a:ext cx="9382919" cy="2465067"/>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VARIABLE OBJETIVO</a:t>
            </a:r>
          </a:p>
        </p:txBody>
      </p:sp>
      <p:grpSp>
        <p:nvGrpSpPr>
          <p:cNvPr name="Group 7" id="7"/>
          <p:cNvGrpSpPr/>
          <p:nvPr/>
        </p:nvGrpSpPr>
        <p:grpSpPr>
          <a:xfrm rot="0">
            <a:off x="1028700" y="3964649"/>
            <a:ext cx="7420841" cy="2357702"/>
            <a:chOff x="0" y="0"/>
            <a:chExt cx="9894455" cy="3143603"/>
          </a:xfrm>
        </p:grpSpPr>
        <p:sp>
          <p:nvSpPr>
            <p:cNvPr name="TextBox 8" id="8"/>
            <p:cNvSpPr txBox="true"/>
            <p:nvPr/>
          </p:nvSpPr>
          <p:spPr>
            <a:xfrm rot="0">
              <a:off x="0" y="1009768"/>
              <a:ext cx="9894455" cy="2133835"/>
            </a:xfrm>
            <a:prstGeom prst="rect">
              <a:avLst/>
            </a:prstGeom>
          </p:spPr>
          <p:txBody>
            <a:bodyPr anchor="t" rtlCol="false" tIns="0" lIns="0" bIns="0" rIns="0">
              <a:spAutoFit/>
            </a:bodyPr>
            <a:lstStyle/>
            <a:p>
              <a:pPr algn="l">
                <a:lnSpc>
                  <a:spcPts val="4249"/>
                </a:lnSpc>
              </a:pPr>
              <a:r>
                <a:rPr lang="en-US" sz="3268" spc="32">
                  <a:solidFill>
                    <a:srgbClr val="000000"/>
                  </a:solidFill>
                  <a:latin typeface="Public Sans"/>
                  <a:ea typeface="Public Sans"/>
                  <a:cs typeface="Public Sans"/>
                  <a:sym typeface="Public Sans"/>
                </a:rPr>
                <a:t>Enfoque en qué tan probable es que ocurra un accidente en un determinado día y horario </a:t>
              </a:r>
            </a:p>
          </p:txBody>
        </p:sp>
        <p:sp>
          <p:nvSpPr>
            <p:cNvPr name="TextBox 9" id="9"/>
            <p:cNvSpPr txBox="true"/>
            <p:nvPr/>
          </p:nvSpPr>
          <p:spPr>
            <a:xfrm rot="0">
              <a:off x="0" y="-38100"/>
              <a:ext cx="9894455" cy="699779"/>
            </a:xfrm>
            <a:prstGeom prst="rect">
              <a:avLst/>
            </a:prstGeom>
          </p:spPr>
          <p:txBody>
            <a:bodyPr anchor="t" rtlCol="false" tIns="0" lIns="0" bIns="0" rIns="0">
              <a:spAutoFit/>
            </a:bodyPr>
            <a:lstStyle/>
            <a:p>
              <a:pPr algn="l">
                <a:lnSpc>
                  <a:spcPts val="4249"/>
                </a:lnSpc>
              </a:pPr>
              <a:r>
                <a:rPr lang="en-US" sz="3268" spc="32" b="true">
                  <a:solidFill>
                    <a:srgbClr val="000000"/>
                  </a:solidFill>
                  <a:latin typeface="Public Sans Bold"/>
                  <a:ea typeface="Public Sans Bold"/>
                  <a:cs typeface="Public Sans Bold"/>
                  <a:sym typeface="Public Sans Bold"/>
                </a:rPr>
                <a:t>Probabilidad de accidente</a:t>
              </a:r>
            </a:p>
          </p:txBody>
        </p:sp>
      </p:grpSp>
      <p:grpSp>
        <p:nvGrpSpPr>
          <p:cNvPr name="Group 10" id="10"/>
          <p:cNvGrpSpPr/>
          <p:nvPr/>
        </p:nvGrpSpPr>
        <p:grpSpPr>
          <a:xfrm rot="0">
            <a:off x="8752365" y="4750587"/>
            <a:ext cx="8285012" cy="2360382"/>
            <a:chOff x="0" y="0"/>
            <a:chExt cx="11046683" cy="3147177"/>
          </a:xfrm>
        </p:grpSpPr>
        <p:sp>
          <p:nvSpPr>
            <p:cNvPr name="TextBox 11" id="11"/>
            <p:cNvSpPr txBox="true"/>
            <p:nvPr/>
          </p:nvSpPr>
          <p:spPr>
            <a:xfrm rot="0">
              <a:off x="0" y="1010959"/>
              <a:ext cx="11046683" cy="2136218"/>
            </a:xfrm>
            <a:prstGeom prst="rect">
              <a:avLst/>
            </a:prstGeom>
          </p:spPr>
          <p:txBody>
            <a:bodyPr anchor="t" rtlCol="false" tIns="0" lIns="0" bIns="0" rIns="0">
              <a:spAutoFit/>
            </a:bodyPr>
            <a:lstStyle/>
            <a:p>
              <a:pPr algn="l">
                <a:lnSpc>
                  <a:spcPts val="4254"/>
                </a:lnSpc>
              </a:pPr>
              <a:r>
                <a:rPr lang="en-US" sz="3272" spc="32">
                  <a:solidFill>
                    <a:srgbClr val="000000"/>
                  </a:solidFill>
                  <a:latin typeface="Public Sans"/>
                  <a:ea typeface="Public Sans"/>
                  <a:cs typeface="Public Sans"/>
                  <a:sym typeface="Public Sans"/>
                </a:rPr>
                <a:t>A partir del lugar y tiempo de un accidente, se predice la probabilidad de severidad.</a:t>
              </a:r>
            </a:p>
          </p:txBody>
        </p:sp>
        <p:sp>
          <p:nvSpPr>
            <p:cNvPr name="TextBox 12" id="12"/>
            <p:cNvSpPr txBox="true"/>
            <p:nvPr/>
          </p:nvSpPr>
          <p:spPr>
            <a:xfrm rot="0">
              <a:off x="0" y="-38100"/>
              <a:ext cx="11046683" cy="700531"/>
            </a:xfrm>
            <a:prstGeom prst="rect">
              <a:avLst/>
            </a:prstGeom>
          </p:spPr>
          <p:txBody>
            <a:bodyPr anchor="t" rtlCol="false" tIns="0" lIns="0" bIns="0" rIns="0">
              <a:spAutoFit/>
            </a:bodyPr>
            <a:lstStyle/>
            <a:p>
              <a:pPr algn="l">
                <a:lnSpc>
                  <a:spcPts val="4254"/>
                </a:lnSpc>
              </a:pPr>
              <a:r>
                <a:rPr lang="en-US" sz="3272" spc="32" b="true">
                  <a:solidFill>
                    <a:srgbClr val="000000"/>
                  </a:solidFill>
                  <a:latin typeface="Public Sans Bold"/>
                  <a:ea typeface="Public Sans Bold"/>
                  <a:cs typeface="Public Sans Bold"/>
                  <a:sym typeface="Public Sans Bold"/>
                </a:rPr>
                <a:t>Probabilidad de severidad</a:t>
              </a:r>
            </a:p>
          </p:txBody>
        </p:sp>
      </p:grpSp>
    </p:spTree>
  </p:cSld>
  <p:clrMapOvr>
    <a:masterClrMapping/>
  </p:clrMapOvr>
  <p:transition spd="slow">
    <p:push dir="l"/>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16784" y="5477446"/>
            <a:ext cx="10454432" cy="2829067"/>
          </a:xfrm>
          <a:custGeom>
            <a:avLst/>
            <a:gdLst/>
            <a:ahLst/>
            <a:cxnLst/>
            <a:rect r="r" b="b" t="t" l="l"/>
            <a:pathLst>
              <a:path h="2829067" w="10454432">
                <a:moveTo>
                  <a:pt x="0" y="0"/>
                </a:moveTo>
                <a:lnTo>
                  <a:pt x="10454432" y="0"/>
                </a:lnTo>
                <a:lnTo>
                  <a:pt x="10454432" y="2829067"/>
                </a:lnTo>
                <a:lnTo>
                  <a:pt x="0" y="2829067"/>
                </a:lnTo>
                <a:lnTo>
                  <a:pt x="0" y="0"/>
                </a:lnTo>
                <a:close/>
              </a:path>
            </a:pathLst>
          </a:custGeom>
          <a:blipFill>
            <a:blip r:embed="rId4"/>
            <a:stretch>
              <a:fillRect l="0" t="0" r="0" b="0"/>
            </a:stretch>
          </a:blipFill>
        </p:spPr>
      </p:sp>
      <p:sp>
        <p:nvSpPr>
          <p:cNvPr name="TextBox 4" id="4"/>
          <p:cNvSpPr txBox="true"/>
          <p:nvPr/>
        </p:nvSpPr>
        <p:spPr>
          <a:xfrm rot="0">
            <a:off x="1028700" y="1333500"/>
            <a:ext cx="14622073"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OBSERVACIONES</a:t>
            </a:r>
          </a:p>
        </p:txBody>
      </p:sp>
      <p:sp>
        <p:nvSpPr>
          <p:cNvPr name="TextBox 5" id="5"/>
          <p:cNvSpPr txBox="true"/>
          <p:nvPr/>
        </p:nvSpPr>
        <p:spPr>
          <a:xfrm rot="0">
            <a:off x="1028700" y="2770752"/>
            <a:ext cx="10603590" cy="654050"/>
          </a:xfrm>
          <a:prstGeom prst="rect">
            <a:avLst/>
          </a:prstGeom>
        </p:spPr>
        <p:txBody>
          <a:bodyPr anchor="t" rtlCol="false" tIns="0" lIns="0" bIns="0" rIns="0">
            <a:spAutoFit/>
          </a:bodyPr>
          <a:lstStyle/>
          <a:p>
            <a:pPr algn="l">
              <a:lnSpc>
                <a:spcPts val="5199"/>
              </a:lnSpc>
            </a:pPr>
            <a:r>
              <a:rPr lang="en-US" sz="3999" spc="39" b="true">
                <a:solidFill>
                  <a:srgbClr val="000000"/>
                </a:solidFill>
                <a:latin typeface="Public Sans Bold"/>
                <a:ea typeface="Public Sans Bold"/>
                <a:cs typeface="Public Sans Bold"/>
                <a:sym typeface="Public Sans Bold"/>
              </a:rPr>
              <a:t>Referente a la probabilidad del accidente</a:t>
            </a:r>
          </a:p>
        </p:txBody>
      </p:sp>
      <p:sp>
        <p:nvSpPr>
          <p:cNvPr name="TextBox 6" id="6"/>
          <p:cNvSpPr txBox="true"/>
          <p:nvPr/>
        </p:nvSpPr>
        <p:spPr>
          <a:xfrm rot="0">
            <a:off x="3916784" y="4143375"/>
            <a:ext cx="8065728" cy="1000125"/>
          </a:xfrm>
          <a:prstGeom prst="rect">
            <a:avLst/>
          </a:prstGeom>
        </p:spPr>
        <p:txBody>
          <a:bodyPr anchor="t" rtlCol="false" tIns="0" lIns="0" bIns="0" rIns="0">
            <a:spAutoFit/>
          </a:bodyPr>
          <a:lstStyle/>
          <a:p>
            <a:pPr algn="l">
              <a:lnSpc>
                <a:spcPts val="3900"/>
              </a:lnSpc>
            </a:pPr>
            <a:r>
              <a:rPr lang="en-US" sz="3000" spc="30">
                <a:solidFill>
                  <a:srgbClr val="000000"/>
                </a:solidFill>
                <a:latin typeface="Public Sans"/>
                <a:ea typeface="Public Sans"/>
                <a:cs typeface="Public Sans"/>
                <a:sym typeface="Public Sans"/>
              </a:rPr>
              <a:t>Sin comportamiento adecuado para una regresión lineal ni regresión polinomial.</a:t>
            </a:r>
          </a:p>
        </p:txBody>
      </p:sp>
    </p:spTree>
  </p:cSld>
  <p:clrMapOvr>
    <a:masterClrMapping/>
  </p:clrMapOvr>
  <p:transition spd="fast">
    <p:push dir="l"/>
  </p:transition>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333500"/>
            <a:ext cx="10672839"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RESULTADOS</a:t>
            </a:r>
          </a:p>
        </p:txBody>
      </p:sp>
      <p:pic>
        <p:nvPicPr>
          <p:cNvPr name="Picture 4" id="4"/>
          <p:cNvPicPr>
            <a:picLocks noChangeAspect="true"/>
          </p:cNvPicPr>
          <p:nvPr/>
        </p:nvPicPr>
        <p:blipFill>
          <a:blip r:embed="rId4"/>
          <a:stretch>
            <a:fillRect/>
          </a:stretch>
        </p:blipFill>
        <p:spPr>
          <a:xfrm rot="0">
            <a:off x="6542378" y="2300532"/>
            <a:ext cx="11194621" cy="7890653"/>
          </a:xfrm>
          <a:prstGeom prst="rect">
            <a:avLst/>
          </a:prstGeom>
        </p:spPr>
      </p:pic>
      <p:grpSp>
        <p:nvGrpSpPr>
          <p:cNvPr name="Group 5" id="5"/>
          <p:cNvGrpSpPr/>
          <p:nvPr/>
        </p:nvGrpSpPr>
        <p:grpSpPr>
          <a:xfrm rot="0">
            <a:off x="1028700" y="4763129"/>
            <a:ext cx="5557761" cy="2965459"/>
            <a:chOff x="0" y="0"/>
            <a:chExt cx="7410348" cy="3953945"/>
          </a:xfrm>
        </p:grpSpPr>
        <p:grpSp>
          <p:nvGrpSpPr>
            <p:cNvPr name="Group 6" id="6"/>
            <p:cNvGrpSpPr/>
            <p:nvPr/>
          </p:nvGrpSpPr>
          <p:grpSpPr>
            <a:xfrm rot="0">
              <a:off x="0" y="0"/>
              <a:ext cx="7410348" cy="3953945"/>
              <a:chOff x="0" y="0"/>
              <a:chExt cx="1463773" cy="781026"/>
            </a:xfrm>
          </p:grpSpPr>
          <p:sp>
            <p:nvSpPr>
              <p:cNvPr name="Freeform 7" id="7"/>
              <p:cNvSpPr/>
              <p:nvPr/>
            </p:nvSpPr>
            <p:spPr>
              <a:xfrm flipH="false" flipV="false" rot="0">
                <a:off x="0" y="0"/>
                <a:ext cx="1463773" cy="781026"/>
              </a:xfrm>
              <a:custGeom>
                <a:avLst/>
                <a:gdLst/>
                <a:ahLst/>
                <a:cxnLst/>
                <a:rect r="r" b="b" t="t" l="l"/>
                <a:pathLst>
                  <a:path h="781026" w="1463773">
                    <a:moveTo>
                      <a:pt x="23681" y="0"/>
                    </a:moveTo>
                    <a:lnTo>
                      <a:pt x="1440092" y="0"/>
                    </a:lnTo>
                    <a:cubicBezTo>
                      <a:pt x="1453170" y="0"/>
                      <a:pt x="1463773" y="10602"/>
                      <a:pt x="1463773" y="23681"/>
                    </a:cubicBezTo>
                    <a:lnTo>
                      <a:pt x="1463773" y="757345"/>
                    </a:lnTo>
                    <a:cubicBezTo>
                      <a:pt x="1463773" y="770424"/>
                      <a:pt x="1453170" y="781026"/>
                      <a:pt x="1440092" y="781026"/>
                    </a:cubicBezTo>
                    <a:lnTo>
                      <a:pt x="23681" y="781026"/>
                    </a:lnTo>
                    <a:cubicBezTo>
                      <a:pt x="10602" y="781026"/>
                      <a:pt x="0" y="770424"/>
                      <a:pt x="0" y="757345"/>
                    </a:cubicBezTo>
                    <a:lnTo>
                      <a:pt x="0" y="23681"/>
                    </a:lnTo>
                    <a:cubicBezTo>
                      <a:pt x="0" y="10602"/>
                      <a:pt x="10602" y="0"/>
                      <a:pt x="23681" y="0"/>
                    </a:cubicBezTo>
                    <a:close/>
                  </a:path>
                </a:pathLst>
              </a:custGeom>
              <a:solidFill>
                <a:srgbClr val="E4E4E4"/>
              </a:solidFill>
            </p:spPr>
          </p:sp>
          <p:sp>
            <p:nvSpPr>
              <p:cNvPr name="TextBox 8" id="8"/>
              <p:cNvSpPr txBox="true"/>
              <p:nvPr/>
            </p:nvSpPr>
            <p:spPr>
              <a:xfrm>
                <a:off x="0" y="-38100"/>
                <a:ext cx="1463773" cy="819126"/>
              </a:xfrm>
              <a:prstGeom prst="rect">
                <a:avLst/>
              </a:prstGeom>
            </p:spPr>
            <p:txBody>
              <a:bodyPr anchor="ctr" rtlCol="false" tIns="50800" lIns="50800" bIns="50800" rIns="50800"/>
              <a:lstStyle/>
              <a:p>
                <a:pPr algn="ctr">
                  <a:lnSpc>
                    <a:spcPts val="3249"/>
                  </a:lnSpc>
                </a:pPr>
              </a:p>
            </p:txBody>
          </p:sp>
        </p:grpSp>
        <p:sp>
          <p:nvSpPr>
            <p:cNvPr name="TextBox 9" id="9"/>
            <p:cNvSpPr txBox="true"/>
            <p:nvPr/>
          </p:nvSpPr>
          <p:spPr>
            <a:xfrm rot="0">
              <a:off x="367973" y="633948"/>
              <a:ext cx="6674403" cy="2638425"/>
            </a:xfrm>
            <a:prstGeom prst="rect">
              <a:avLst/>
            </a:prstGeom>
          </p:spPr>
          <p:txBody>
            <a:bodyPr anchor="t" rtlCol="false" tIns="0" lIns="0" bIns="0" rIns="0">
              <a:spAutoFit/>
            </a:bodyPr>
            <a:lstStyle/>
            <a:p>
              <a:pPr algn="l">
                <a:lnSpc>
                  <a:spcPts val="3900"/>
                </a:lnSpc>
              </a:pPr>
              <a:r>
                <a:rPr lang="en-US" sz="3000" spc="30">
                  <a:solidFill>
                    <a:srgbClr val="000000"/>
                  </a:solidFill>
                  <a:latin typeface="Public Sans"/>
                  <a:ea typeface="Public Sans"/>
                  <a:cs typeface="Public Sans"/>
                  <a:sym typeface="Public Sans"/>
                </a:rPr>
                <a:t>Mayor probabilidad de sufrir un accidente en la tarde que en la mañana o en la noche (todos los días).</a:t>
              </a:r>
            </a:p>
          </p:txBody>
        </p:sp>
      </p:grpSp>
      <p:sp>
        <p:nvSpPr>
          <p:cNvPr name="TextBox 10" id="10"/>
          <p:cNvSpPr txBox="true"/>
          <p:nvPr/>
        </p:nvSpPr>
        <p:spPr>
          <a:xfrm rot="0">
            <a:off x="1028700" y="2770752"/>
            <a:ext cx="6869412" cy="1311275"/>
          </a:xfrm>
          <a:prstGeom prst="rect">
            <a:avLst/>
          </a:prstGeom>
        </p:spPr>
        <p:txBody>
          <a:bodyPr anchor="t" rtlCol="false" tIns="0" lIns="0" bIns="0" rIns="0">
            <a:spAutoFit/>
          </a:bodyPr>
          <a:lstStyle/>
          <a:p>
            <a:pPr algn="l">
              <a:lnSpc>
                <a:spcPts val="5199"/>
              </a:lnSpc>
            </a:pPr>
            <a:r>
              <a:rPr lang="en-US" sz="3999" spc="39" b="true">
                <a:solidFill>
                  <a:srgbClr val="000000"/>
                </a:solidFill>
                <a:latin typeface="Public Sans Bold"/>
                <a:ea typeface="Public Sans Bold"/>
                <a:cs typeface="Public Sans Bold"/>
                <a:sym typeface="Public Sans Bold"/>
              </a:rPr>
              <a:t>Referente a la probabilidad del accidente</a:t>
            </a:r>
          </a:p>
        </p:txBody>
      </p:sp>
    </p:spTree>
  </p:cSld>
  <p:clrMapOvr>
    <a:masterClrMapping/>
  </p:clrMapOvr>
  <p:transition spd="fast">
    <p:fade/>
  </p:transition>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85644" y="4120114"/>
            <a:ext cx="6979473" cy="5138186"/>
          </a:xfrm>
          <a:custGeom>
            <a:avLst/>
            <a:gdLst/>
            <a:ahLst/>
            <a:cxnLst/>
            <a:rect r="r" b="b" t="t" l="l"/>
            <a:pathLst>
              <a:path h="5138186" w="6979473">
                <a:moveTo>
                  <a:pt x="0" y="0"/>
                </a:moveTo>
                <a:lnTo>
                  <a:pt x="6979473" y="0"/>
                </a:lnTo>
                <a:lnTo>
                  <a:pt x="6979473" y="5138186"/>
                </a:lnTo>
                <a:lnTo>
                  <a:pt x="0" y="5138186"/>
                </a:lnTo>
                <a:lnTo>
                  <a:pt x="0" y="0"/>
                </a:lnTo>
                <a:close/>
              </a:path>
            </a:pathLst>
          </a:custGeom>
          <a:blipFill>
            <a:blip r:embed="rId4"/>
            <a:stretch>
              <a:fillRect l="0" t="0" r="0" b="0"/>
            </a:stretch>
          </a:blipFill>
        </p:spPr>
      </p:sp>
      <p:sp>
        <p:nvSpPr>
          <p:cNvPr name="Freeform 4" id="4"/>
          <p:cNvSpPr/>
          <p:nvPr/>
        </p:nvSpPr>
        <p:spPr>
          <a:xfrm flipH="false" flipV="false" rot="0">
            <a:off x="9753963" y="3424802"/>
            <a:ext cx="6726129" cy="5836545"/>
          </a:xfrm>
          <a:custGeom>
            <a:avLst/>
            <a:gdLst/>
            <a:ahLst/>
            <a:cxnLst/>
            <a:rect r="r" b="b" t="t" l="l"/>
            <a:pathLst>
              <a:path h="5836545" w="6726129">
                <a:moveTo>
                  <a:pt x="0" y="0"/>
                </a:moveTo>
                <a:lnTo>
                  <a:pt x="6726130" y="0"/>
                </a:lnTo>
                <a:lnTo>
                  <a:pt x="6726130" y="5836544"/>
                </a:lnTo>
                <a:lnTo>
                  <a:pt x="0" y="5836544"/>
                </a:lnTo>
                <a:lnTo>
                  <a:pt x="0" y="0"/>
                </a:lnTo>
                <a:close/>
              </a:path>
            </a:pathLst>
          </a:custGeom>
          <a:blipFill>
            <a:blip r:embed="rId5"/>
            <a:stretch>
              <a:fillRect l="0" t="0" r="0" b="0"/>
            </a:stretch>
          </a:blipFill>
        </p:spPr>
      </p:sp>
      <p:sp>
        <p:nvSpPr>
          <p:cNvPr name="TextBox 5" id="5"/>
          <p:cNvSpPr txBox="true"/>
          <p:nvPr/>
        </p:nvSpPr>
        <p:spPr>
          <a:xfrm rot="0">
            <a:off x="1028700" y="1333500"/>
            <a:ext cx="14622073"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OBSERVACIONES</a:t>
            </a:r>
          </a:p>
        </p:txBody>
      </p:sp>
      <p:sp>
        <p:nvSpPr>
          <p:cNvPr name="TextBox 6" id="6"/>
          <p:cNvSpPr txBox="true"/>
          <p:nvPr/>
        </p:nvSpPr>
        <p:spPr>
          <a:xfrm rot="0">
            <a:off x="1028700" y="2770752"/>
            <a:ext cx="10603590" cy="654050"/>
          </a:xfrm>
          <a:prstGeom prst="rect">
            <a:avLst/>
          </a:prstGeom>
        </p:spPr>
        <p:txBody>
          <a:bodyPr anchor="t" rtlCol="false" tIns="0" lIns="0" bIns="0" rIns="0">
            <a:spAutoFit/>
          </a:bodyPr>
          <a:lstStyle/>
          <a:p>
            <a:pPr algn="l">
              <a:lnSpc>
                <a:spcPts val="5199"/>
              </a:lnSpc>
            </a:pPr>
            <a:r>
              <a:rPr lang="en-US" sz="3999" spc="39" b="true">
                <a:solidFill>
                  <a:srgbClr val="000000"/>
                </a:solidFill>
                <a:latin typeface="Public Sans Bold"/>
                <a:ea typeface="Public Sans Bold"/>
                <a:cs typeface="Public Sans Bold"/>
                <a:sym typeface="Public Sans Bold"/>
              </a:rPr>
              <a:t>Referente a la probabilidad de severidad</a:t>
            </a:r>
          </a:p>
        </p:txBody>
      </p:sp>
      <p:sp>
        <p:nvSpPr>
          <p:cNvPr name="TextBox 7" id="7"/>
          <p:cNvSpPr txBox="true"/>
          <p:nvPr/>
        </p:nvSpPr>
        <p:spPr>
          <a:xfrm rot="0">
            <a:off x="1785644" y="3704189"/>
            <a:ext cx="6979473" cy="415925"/>
          </a:xfrm>
          <a:prstGeom prst="rect">
            <a:avLst/>
          </a:prstGeom>
        </p:spPr>
        <p:txBody>
          <a:bodyPr anchor="t" rtlCol="false" tIns="0" lIns="0" bIns="0" rIns="0">
            <a:spAutoFit/>
          </a:bodyPr>
          <a:lstStyle/>
          <a:p>
            <a:pPr algn="ctr">
              <a:lnSpc>
                <a:spcPts val="3249"/>
              </a:lnSpc>
            </a:pPr>
            <a:r>
              <a:rPr lang="en-US" sz="2499" spc="24">
                <a:solidFill>
                  <a:srgbClr val="000000"/>
                </a:solidFill>
                <a:latin typeface="Public Sans"/>
                <a:ea typeface="Public Sans"/>
                <a:cs typeface="Public Sans"/>
                <a:sym typeface="Public Sans"/>
              </a:rPr>
              <a:t>Frecuencia de probabilidad de severidad</a:t>
            </a:r>
          </a:p>
        </p:txBody>
      </p:sp>
    </p:spTree>
  </p:cSld>
  <p:clrMapOvr>
    <a:masterClrMapping/>
  </p:clrMapOvr>
  <p:transition spd="fast">
    <p:push dir="l"/>
  </p:transition>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091171" y="7972844"/>
            <a:ext cx="9082239" cy="817550"/>
          </a:xfrm>
          <a:custGeom>
            <a:avLst/>
            <a:gdLst/>
            <a:ahLst/>
            <a:cxnLst/>
            <a:rect r="r" b="b" t="t" l="l"/>
            <a:pathLst>
              <a:path h="817550" w="9082239">
                <a:moveTo>
                  <a:pt x="0" y="0"/>
                </a:moveTo>
                <a:lnTo>
                  <a:pt x="9082238" y="0"/>
                </a:lnTo>
                <a:lnTo>
                  <a:pt x="9082238" y="817550"/>
                </a:lnTo>
                <a:lnTo>
                  <a:pt x="0" y="817550"/>
                </a:lnTo>
                <a:lnTo>
                  <a:pt x="0" y="0"/>
                </a:lnTo>
                <a:close/>
              </a:path>
            </a:pathLst>
          </a:custGeom>
          <a:blipFill>
            <a:blip r:embed="rId4"/>
            <a:stretch>
              <a:fillRect l="0" t="0" r="0" b="0"/>
            </a:stretch>
          </a:blipFill>
        </p:spPr>
      </p:sp>
      <p:grpSp>
        <p:nvGrpSpPr>
          <p:cNvPr name="Group 4" id="4"/>
          <p:cNvGrpSpPr/>
          <p:nvPr/>
        </p:nvGrpSpPr>
        <p:grpSpPr>
          <a:xfrm rot="0">
            <a:off x="7091171" y="3842645"/>
            <a:ext cx="3721167" cy="1725295"/>
            <a:chOff x="0" y="0"/>
            <a:chExt cx="4961556" cy="2300394"/>
          </a:xfrm>
        </p:grpSpPr>
        <p:sp>
          <p:nvSpPr>
            <p:cNvPr name="TextBox 5" id="5"/>
            <p:cNvSpPr txBox="true"/>
            <p:nvPr/>
          </p:nvSpPr>
          <p:spPr>
            <a:xfrm rot="0">
              <a:off x="0" y="725593"/>
              <a:ext cx="4961556" cy="1574800"/>
            </a:xfrm>
            <a:prstGeom prst="rect">
              <a:avLst/>
            </a:prstGeom>
          </p:spPr>
          <p:txBody>
            <a:bodyPr anchor="t" rtlCol="false" tIns="0" lIns="0" bIns="0" rIns="0">
              <a:spAutoFit/>
            </a:bodyPr>
            <a:lstStyle/>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Decision Tree</a:t>
              </a:r>
            </a:p>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Random Forest</a:t>
              </a:r>
            </a:p>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LightGBM</a:t>
              </a:r>
            </a:p>
          </p:txBody>
        </p:sp>
        <p:sp>
          <p:nvSpPr>
            <p:cNvPr name="TextBox 6" id="6"/>
            <p:cNvSpPr txBox="true"/>
            <p:nvPr/>
          </p:nvSpPr>
          <p:spPr>
            <a:xfrm rot="0">
              <a:off x="0" y="-38100"/>
              <a:ext cx="4961556" cy="541867"/>
            </a:xfrm>
            <a:prstGeom prst="rect">
              <a:avLst/>
            </a:prstGeom>
          </p:spPr>
          <p:txBody>
            <a:bodyPr anchor="t" rtlCol="false" tIns="0" lIns="0" bIns="0" rIns="0">
              <a:spAutoFit/>
            </a:bodyPr>
            <a:lstStyle/>
            <a:p>
              <a:pPr algn="l">
                <a:lnSpc>
                  <a:spcPts val="3249"/>
                </a:lnSpc>
              </a:pPr>
              <a:r>
                <a:rPr lang="en-US" sz="2499" spc="24" b="true">
                  <a:solidFill>
                    <a:srgbClr val="000000"/>
                  </a:solidFill>
                  <a:latin typeface="Public Sans Bold"/>
                  <a:ea typeface="Public Sans Bold"/>
                  <a:cs typeface="Public Sans Bold"/>
                  <a:sym typeface="Public Sans Bold"/>
                </a:rPr>
                <a:t>Selección de modelos</a:t>
              </a:r>
            </a:p>
          </p:txBody>
        </p:sp>
      </p:grpSp>
      <p:grpSp>
        <p:nvGrpSpPr>
          <p:cNvPr name="Group 7" id="7"/>
          <p:cNvGrpSpPr/>
          <p:nvPr/>
        </p:nvGrpSpPr>
        <p:grpSpPr>
          <a:xfrm rot="0">
            <a:off x="1680982" y="6696811"/>
            <a:ext cx="4391013" cy="2502535"/>
            <a:chOff x="0" y="0"/>
            <a:chExt cx="5854684" cy="3336714"/>
          </a:xfrm>
        </p:grpSpPr>
        <p:sp>
          <p:nvSpPr>
            <p:cNvPr name="TextBox 8" id="8"/>
            <p:cNvSpPr txBox="true"/>
            <p:nvPr/>
          </p:nvSpPr>
          <p:spPr>
            <a:xfrm rot="0">
              <a:off x="0" y="725593"/>
              <a:ext cx="5854684" cy="2611120"/>
            </a:xfrm>
            <a:prstGeom prst="rect">
              <a:avLst/>
            </a:prstGeom>
          </p:spPr>
          <p:txBody>
            <a:bodyPr anchor="t" rtlCol="false" tIns="0" lIns="0" bIns="0" rIns="0">
              <a:spAutoFit/>
            </a:bodyPr>
            <a:lstStyle/>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Variable dependiente: Probabilidad de Severidad</a:t>
              </a:r>
            </a:p>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Variables independientes: Municipio, Hora, Día de la semana</a:t>
              </a:r>
            </a:p>
          </p:txBody>
        </p:sp>
        <p:sp>
          <p:nvSpPr>
            <p:cNvPr name="TextBox 9" id="9"/>
            <p:cNvSpPr txBox="true"/>
            <p:nvPr/>
          </p:nvSpPr>
          <p:spPr>
            <a:xfrm rot="0">
              <a:off x="0" y="-38100"/>
              <a:ext cx="5854684" cy="541867"/>
            </a:xfrm>
            <a:prstGeom prst="rect">
              <a:avLst/>
            </a:prstGeom>
          </p:spPr>
          <p:txBody>
            <a:bodyPr anchor="t" rtlCol="false" tIns="0" lIns="0" bIns="0" rIns="0">
              <a:spAutoFit/>
            </a:bodyPr>
            <a:lstStyle/>
            <a:p>
              <a:pPr algn="l">
                <a:lnSpc>
                  <a:spcPts val="3249"/>
                </a:lnSpc>
              </a:pPr>
              <a:r>
                <a:rPr lang="en-US" sz="2499" spc="24" b="true">
                  <a:solidFill>
                    <a:srgbClr val="000000"/>
                  </a:solidFill>
                  <a:latin typeface="Public Sans Bold"/>
                  <a:ea typeface="Public Sans Bold"/>
                  <a:cs typeface="Public Sans Bold"/>
                  <a:sym typeface="Public Sans Bold"/>
                </a:rPr>
                <a:t>Separación de datos</a:t>
              </a:r>
            </a:p>
          </p:txBody>
        </p:sp>
      </p:grpSp>
      <p:grpSp>
        <p:nvGrpSpPr>
          <p:cNvPr name="Group 10" id="10"/>
          <p:cNvGrpSpPr/>
          <p:nvPr/>
        </p:nvGrpSpPr>
        <p:grpSpPr>
          <a:xfrm rot="0">
            <a:off x="1680982" y="3842645"/>
            <a:ext cx="4391013" cy="2506345"/>
            <a:chOff x="0" y="0"/>
            <a:chExt cx="5854684" cy="3341794"/>
          </a:xfrm>
        </p:grpSpPr>
        <p:sp>
          <p:nvSpPr>
            <p:cNvPr name="TextBox 11" id="11"/>
            <p:cNvSpPr txBox="true"/>
            <p:nvPr/>
          </p:nvSpPr>
          <p:spPr>
            <a:xfrm rot="0">
              <a:off x="0" y="725593"/>
              <a:ext cx="5854684" cy="2616200"/>
            </a:xfrm>
            <a:prstGeom prst="rect">
              <a:avLst/>
            </a:prstGeom>
          </p:spPr>
          <p:txBody>
            <a:bodyPr anchor="t" rtlCol="false" tIns="0" lIns="0" bIns="0" rIns="0">
              <a:spAutoFit/>
            </a:bodyPr>
            <a:lstStyle/>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Cración de variables: municipio con estado, p</a:t>
              </a:r>
              <a:r>
                <a:rPr lang="en-US" sz="2399" spc="23">
                  <a:solidFill>
                    <a:srgbClr val="000000"/>
                  </a:solidFill>
                  <a:latin typeface="Public Sans"/>
                  <a:ea typeface="Public Sans"/>
                  <a:cs typeface="Public Sans"/>
                  <a:sym typeface="Public Sans"/>
                </a:rPr>
                <a:t>robabilidad de severidad</a:t>
              </a:r>
            </a:p>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Correlación</a:t>
              </a:r>
            </a:p>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Escalamiento de datos</a:t>
              </a:r>
            </a:p>
          </p:txBody>
        </p:sp>
        <p:sp>
          <p:nvSpPr>
            <p:cNvPr name="TextBox 12" id="12"/>
            <p:cNvSpPr txBox="true"/>
            <p:nvPr/>
          </p:nvSpPr>
          <p:spPr>
            <a:xfrm rot="0">
              <a:off x="0" y="-38100"/>
              <a:ext cx="5854684" cy="541867"/>
            </a:xfrm>
            <a:prstGeom prst="rect">
              <a:avLst/>
            </a:prstGeom>
          </p:spPr>
          <p:txBody>
            <a:bodyPr anchor="t" rtlCol="false" tIns="0" lIns="0" bIns="0" rIns="0">
              <a:spAutoFit/>
            </a:bodyPr>
            <a:lstStyle/>
            <a:p>
              <a:pPr algn="l">
                <a:lnSpc>
                  <a:spcPts val="3249"/>
                </a:lnSpc>
              </a:pPr>
              <a:r>
                <a:rPr lang="en-US" sz="2499" spc="24" b="true">
                  <a:solidFill>
                    <a:srgbClr val="000000"/>
                  </a:solidFill>
                  <a:latin typeface="Public Sans Bold"/>
                  <a:ea typeface="Public Sans Bold"/>
                  <a:cs typeface="Public Sans Bold"/>
                  <a:sym typeface="Public Sans Bold"/>
                </a:rPr>
                <a:t>Preprocesamiento</a:t>
              </a:r>
            </a:p>
          </p:txBody>
        </p:sp>
      </p:grpSp>
      <p:grpSp>
        <p:nvGrpSpPr>
          <p:cNvPr name="Group 13" id="13"/>
          <p:cNvGrpSpPr/>
          <p:nvPr/>
        </p:nvGrpSpPr>
        <p:grpSpPr>
          <a:xfrm rot="0">
            <a:off x="11830328" y="3842645"/>
            <a:ext cx="4776690" cy="1327150"/>
            <a:chOff x="0" y="0"/>
            <a:chExt cx="6368920" cy="1769534"/>
          </a:xfrm>
        </p:grpSpPr>
        <p:sp>
          <p:nvSpPr>
            <p:cNvPr name="TextBox 14" id="14"/>
            <p:cNvSpPr txBox="true"/>
            <p:nvPr/>
          </p:nvSpPr>
          <p:spPr>
            <a:xfrm rot="0">
              <a:off x="0" y="725593"/>
              <a:ext cx="6368920" cy="1043940"/>
            </a:xfrm>
            <a:prstGeom prst="rect">
              <a:avLst/>
            </a:prstGeom>
          </p:spPr>
          <p:txBody>
            <a:bodyPr anchor="t" rtlCol="false" tIns="0" lIns="0" bIns="0" rIns="0">
              <a:spAutoFit/>
            </a:bodyPr>
            <a:lstStyle/>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Evaluación con Error Medio Absoluto (MAE)</a:t>
              </a:r>
            </a:p>
          </p:txBody>
        </p:sp>
        <p:sp>
          <p:nvSpPr>
            <p:cNvPr name="TextBox 15" id="15"/>
            <p:cNvSpPr txBox="true"/>
            <p:nvPr/>
          </p:nvSpPr>
          <p:spPr>
            <a:xfrm rot="0">
              <a:off x="0" y="-38100"/>
              <a:ext cx="6368920" cy="541867"/>
            </a:xfrm>
            <a:prstGeom prst="rect">
              <a:avLst/>
            </a:prstGeom>
          </p:spPr>
          <p:txBody>
            <a:bodyPr anchor="t" rtlCol="false" tIns="0" lIns="0" bIns="0" rIns="0">
              <a:spAutoFit/>
            </a:bodyPr>
            <a:lstStyle/>
            <a:p>
              <a:pPr algn="l">
                <a:lnSpc>
                  <a:spcPts val="3249"/>
                </a:lnSpc>
              </a:pPr>
              <a:r>
                <a:rPr lang="en-US" sz="2499" spc="24" b="true">
                  <a:solidFill>
                    <a:srgbClr val="000000"/>
                  </a:solidFill>
                  <a:latin typeface="Public Sans Bold"/>
                  <a:ea typeface="Public Sans Bold"/>
                  <a:cs typeface="Public Sans Bold"/>
                  <a:sym typeface="Public Sans Bold"/>
                </a:rPr>
                <a:t>Evaluación de entrenamiento</a:t>
              </a:r>
            </a:p>
          </p:txBody>
        </p:sp>
      </p:grpSp>
      <p:sp>
        <p:nvSpPr>
          <p:cNvPr name="TextBox 16" id="16"/>
          <p:cNvSpPr txBox="true"/>
          <p:nvPr/>
        </p:nvSpPr>
        <p:spPr>
          <a:xfrm rot="0">
            <a:off x="1028700" y="1333500"/>
            <a:ext cx="14622073"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PROCEDIMIENTO</a:t>
            </a:r>
          </a:p>
        </p:txBody>
      </p:sp>
      <p:grpSp>
        <p:nvGrpSpPr>
          <p:cNvPr name="Group 17" id="17"/>
          <p:cNvGrpSpPr/>
          <p:nvPr/>
        </p:nvGrpSpPr>
        <p:grpSpPr>
          <a:xfrm rot="0">
            <a:off x="7091171" y="5839879"/>
            <a:ext cx="3671644" cy="1713865"/>
            <a:chOff x="0" y="0"/>
            <a:chExt cx="4895525" cy="2285154"/>
          </a:xfrm>
        </p:grpSpPr>
        <p:sp>
          <p:nvSpPr>
            <p:cNvPr name="TextBox 18" id="18"/>
            <p:cNvSpPr txBox="true"/>
            <p:nvPr/>
          </p:nvSpPr>
          <p:spPr>
            <a:xfrm rot="0">
              <a:off x="0" y="725593"/>
              <a:ext cx="4895525" cy="1559560"/>
            </a:xfrm>
            <a:prstGeom prst="rect">
              <a:avLst/>
            </a:prstGeom>
          </p:spPr>
          <p:txBody>
            <a:bodyPr anchor="t" rtlCol="false" tIns="0" lIns="0" bIns="0" rIns="0">
              <a:spAutoFit/>
            </a:bodyPr>
            <a:lstStyle/>
            <a:p>
              <a:pPr algn="l">
                <a:lnSpc>
                  <a:spcPts val="3119"/>
                </a:lnSpc>
              </a:pPr>
              <a:r>
                <a:rPr lang="en-US" sz="2399" spc="23">
                  <a:solidFill>
                    <a:srgbClr val="000000"/>
                  </a:solidFill>
                  <a:latin typeface="Public Sans"/>
                  <a:ea typeface="Public Sans"/>
                  <a:cs typeface="Public Sans"/>
                  <a:sym typeface="Public Sans"/>
                </a:rPr>
                <a:t>Entrenamiento de modelos con validación cruzada</a:t>
              </a:r>
            </a:p>
          </p:txBody>
        </p:sp>
        <p:sp>
          <p:nvSpPr>
            <p:cNvPr name="TextBox 19" id="19"/>
            <p:cNvSpPr txBox="true"/>
            <p:nvPr/>
          </p:nvSpPr>
          <p:spPr>
            <a:xfrm rot="0">
              <a:off x="0" y="-38100"/>
              <a:ext cx="4895525" cy="541867"/>
            </a:xfrm>
            <a:prstGeom prst="rect">
              <a:avLst/>
            </a:prstGeom>
          </p:spPr>
          <p:txBody>
            <a:bodyPr anchor="t" rtlCol="false" tIns="0" lIns="0" bIns="0" rIns="0">
              <a:spAutoFit/>
            </a:bodyPr>
            <a:lstStyle/>
            <a:p>
              <a:pPr algn="l">
                <a:lnSpc>
                  <a:spcPts val="3249"/>
                </a:lnSpc>
              </a:pPr>
              <a:r>
                <a:rPr lang="en-US" sz="2499" spc="24" b="true">
                  <a:solidFill>
                    <a:srgbClr val="000000"/>
                  </a:solidFill>
                  <a:latin typeface="Public Sans Bold"/>
                  <a:ea typeface="Public Sans Bold"/>
                  <a:cs typeface="Public Sans Bold"/>
                  <a:sym typeface="Public Sans Bold"/>
                </a:rPr>
                <a:t>Entrenamiento</a:t>
              </a:r>
            </a:p>
          </p:txBody>
        </p:sp>
      </p:grpSp>
      <p:grpSp>
        <p:nvGrpSpPr>
          <p:cNvPr name="Group 20" id="20"/>
          <p:cNvGrpSpPr/>
          <p:nvPr/>
        </p:nvGrpSpPr>
        <p:grpSpPr>
          <a:xfrm rot="0">
            <a:off x="11830328" y="5564131"/>
            <a:ext cx="4509239" cy="1721485"/>
            <a:chOff x="0" y="0"/>
            <a:chExt cx="6012318" cy="2295314"/>
          </a:xfrm>
        </p:grpSpPr>
        <p:sp>
          <p:nvSpPr>
            <p:cNvPr name="TextBox 21" id="21"/>
            <p:cNvSpPr txBox="true"/>
            <p:nvPr/>
          </p:nvSpPr>
          <p:spPr>
            <a:xfrm rot="0">
              <a:off x="0" y="725593"/>
              <a:ext cx="6012318" cy="1569720"/>
            </a:xfrm>
            <a:prstGeom prst="rect">
              <a:avLst/>
            </a:prstGeom>
          </p:spPr>
          <p:txBody>
            <a:bodyPr anchor="t" rtlCol="false" tIns="0" lIns="0" bIns="0" rIns="0">
              <a:spAutoFit/>
            </a:bodyPr>
            <a:lstStyle/>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Métricas de evaluación</a:t>
              </a:r>
            </a:p>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Comparación de variables reales y predichas</a:t>
              </a:r>
            </a:p>
          </p:txBody>
        </p:sp>
        <p:sp>
          <p:nvSpPr>
            <p:cNvPr name="TextBox 22" id="22"/>
            <p:cNvSpPr txBox="true"/>
            <p:nvPr/>
          </p:nvSpPr>
          <p:spPr>
            <a:xfrm rot="0">
              <a:off x="0" y="-38100"/>
              <a:ext cx="6012318" cy="541867"/>
            </a:xfrm>
            <a:prstGeom prst="rect">
              <a:avLst/>
            </a:prstGeom>
          </p:spPr>
          <p:txBody>
            <a:bodyPr anchor="t" rtlCol="false" tIns="0" lIns="0" bIns="0" rIns="0">
              <a:spAutoFit/>
            </a:bodyPr>
            <a:lstStyle/>
            <a:p>
              <a:pPr algn="l">
                <a:lnSpc>
                  <a:spcPts val="3249"/>
                </a:lnSpc>
              </a:pPr>
              <a:r>
                <a:rPr lang="en-US" sz="2499" spc="24" b="true">
                  <a:solidFill>
                    <a:srgbClr val="000000"/>
                  </a:solidFill>
                  <a:latin typeface="Public Sans Bold"/>
                  <a:ea typeface="Public Sans Bold"/>
                  <a:cs typeface="Public Sans Bold"/>
                  <a:sym typeface="Public Sans Bold"/>
                </a:rPr>
                <a:t>Evaluación de prueba</a:t>
              </a:r>
            </a:p>
          </p:txBody>
        </p:sp>
      </p:grpSp>
      <p:sp>
        <p:nvSpPr>
          <p:cNvPr name="AutoShape 23" id="23"/>
          <p:cNvSpPr/>
          <p:nvPr/>
        </p:nvSpPr>
        <p:spPr>
          <a:xfrm>
            <a:off x="6071996" y="5427276"/>
            <a:ext cx="1019175" cy="2954343"/>
          </a:xfrm>
          <a:prstGeom prst="line">
            <a:avLst/>
          </a:prstGeom>
          <a:ln cap="flat" w="38100">
            <a:solidFill>
              <a:srgbClr val="000000"/>
            </a:solidFill>
            <a:prstDash val="solid"/>
            <a:headEnd type="none" len="sm" w="sm"/>
            <a:tailEnd type="arrow" len="sm" w="med"/>
          </a:ln>
        </p:spPr>
      </p:sp>
      <p:sp>
        <p:nvSpPr>
          <p:cNvPr name="TextBox 24" id="24"/>
          <p:cNvSpPr txBox="true"/>
          <p:nvPr/>
        </p:nvSpPr>
        <p:spPr>
          <a:xfrm rot="0">
            <a:off x="1028700" y="2770752"/>
            <a:ext cx="10603590" cy="654050"/>
          </a:xfrm>
          <a:prstGeom prst="rect">
            <a:avLst/>
          </a:prstGeom>
        </p:spPr>
        <p:txBody>
          <a:bodyPr anchor="t" rtlCol="false" tIns="0" lIns="0" bIns="0" rIns="0">
            <a:spAutoFit/>
          </a:bodyPr>
          <a:lstStyle/>
          <a:p>
            <a:pPr algn="l">
              <a:lnSpc>
                <a:spcPts val="5199"/>
              </a:lnSpc>
            </a:pPr>
            <a:r>
              <a:rPr lang="en-US" sz="3999" spc="39" b="true">
                <a:solidFill>
                  <a:srgbClr val="000000"/>
                </a:solidFill>
                <a:latin typeface="Public Sans Bold"/>
                <a:ea typeface="Public Sans Bold"/>
                <a:cs typeface="Public Sans Bold"/>
                <a:sym typeface="Public Sans Bold"/>
              </a:rPr>
              <a:t>Referente a la probabilidad de severidad</a:t>
            </a:r>
          </a:p>
        </p:txBody>
      </p:sp>
    </p:spTree>
  </p:cSld>
  <p:clrMapOvr>
    <a:masterClrMapping/>
  </p:clrMapOvr>
  <p:transition spd="fast">
    <p:cover dir="d"/>
  </p:transition>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02513" y="2626992"/>
            <a:ext cx="6509856" cy="6631308"/>
          </a:xfrm>
          <a:custGeom>
            <a:avLst/>
            <a:gdLst/>
            <a:ahLst/>
            <a:cxnLst/>
            <a:rect r="r" b="b" t="t" l="l"/>
            <a:pathLst>
              <a:path h="6631308" w="6509856">
                <a:moveTo>
                  <a:pt x="0" y="0"/>
                </a:moveTo>
                <a:lnTo>
                  <a:pt x="6509856" y="0"/>
                </a:lnTo>
                <a:lnTo>
                  <a:pt x="6509856" y="6631308"/>
                </a:lnTo>
                <a:lnTo>
                  <a:pt x="0" y="6631308"/>
                </a:lnTo>
                <a:lnTo>
                  <a:pt x="0" y="0"/>
                </a:lnTo>
                <a:close/>
              </a:path>
            </a:pathLst>
          </a:custGeom>
          <a:blipFill>
            <a:blip r:embed="rId4"/>
            <a:stretch>
              <a:fillRect l="0" t="0" r="0" b="0"/>
            </a:stretch>
          </a:blipFill>
        </p:spPr>
      </p:sp>
      <p:sp>
        <p:nvSpPr>
          <p:cNvPr name="Freeform 4" id="4"/>
          <p:cNvSpPr/>
          <p:nvPr/>
        </p:nvSpPr>
        <p:spPr>
          <a:xfrm flipH="false" flipV="false" rot="0">
            <a:off x="1028700" y="5325651"/>
            <a:ext cx="8673185" cy="1233990"/>
          </a:xfrm>
          <a:custGeom>
            <a:avLst/>
            <a:gdLst/>
            <a:ahLst/>
            <a:cxnLst/>
            <a:rect r="r" b="b" t="t" l="l"/>
            <a:pathLst>
              <a:path h="1233990" w="8673185">
                <a:moveTo>
                  <a:pt x="0" y="0"/>
                </a:moveTo>
                <a:lnTo>
                  <a:pt x="8673185" y="0"/>
                </a:lnTo>
                <a:lnTo>
                  <a:pt x="8673185" y="1233990"/>
                </a:lnTo>
                <a:lnTo>
                  <a:pt x="0" y="1233990"/>
                </a:lnTo>
                <a:lnTo>
                  <a:pt x="0" y="0"/>
                </a:lnTo>
                <a:close/>
              </a:path>
            </a:pathLst>
          </a:custGeom>
          <a:blipFill>
            <a:blip r:embed="rId5"/>
            <a:stretch>
              <a:fillRect l="0" t="0" r="0" b="0"/>
            </a:stretch>
          </a:blipFill>
        </p:spPr>
      </p:sp>
      <p:sp>
        <p:nvSpPr>
          <p:cNvPr name="TextBox 5" id="5"/>
          <p:cNvSpPr txBox="true"/>
          <p:nvPr/>
        </p:nvSpPr>
        <p:spPr>
          <a:xfrm rot="0">
            <a:off x="1028700" y="1333500"/>
            <a:ext cx="10672839"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RESULTADOS</a:t>
            </a:r>
          </a:p>
        </p:txBody>
      </p:sp>
      <p:sp>
        <p:nvSpPr>
          <p:cNvPr name="TextBox 6" id="6"/>
          <p:cNvSpPr txBox="true"/>
          <p:nvPr/>
        </p:nvSpPr>
        <p:spPr>
          <a:xfrm rot="0">
            <a:off x="1028700" y="2770752"/>
            <a:ext cx="8115300" cy="1311275"/>
          </a:xfrm>
          <a:prstGeom prst="rect">
            <a:avLst/>
          </a:prstGeom>
        </p:spPr>
        <p:txBody>
          <a:bodyPr anchor="t" rtlCol="false" tIns="0" lIns="0" bIns="0" rIns="0">
            <a:spAutoFit/>
          </a:bodyPr>
          <a:lstStyle/>
          <a:p>
            <a:pPr algn="l">
              <a:lnSpc>
                <a:spcPts val="5199"/>
              </a:lnSpc>
            </a:pPr>
            <a:r>
              <a:rPr lang="en-US" sz="3999" spc="39" b="true">
                <a:solidFill>
                  <a:srgbClr val="000000"/>
                </a:solidFill>
                <a:latin typeface="Public Sans Bold"/>
                <a:ea typeface="Public Sans Bold"/>
                <a:cs typeface="Public Sans Bold"/>
                <a:sym typeface="Public Sans Bold"/>
              </a:rPr>
              <a:t>Referente a la probabilidad de severidad</a:t>
            </a:r>
          </a:p>
        </p:txBody>
      </p:sp>
    </p:spTree>
  </p:cSld>
  <p:clrMapOvr>
    <a:masterClrMapping/>
  </p:clrMapOvr>
  <p:transition spd="slow">
    <p:push dir="l"/>
  </p:transition>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3057054"/>
          <a:ext cx="14896603" cy="6201246"/>
        </p:xfrm>
        <a:graphic>
          <a:graphicData uri="http://schemas.openxmlformats.org/drawingml/2006/table">
            <a:tbl>
              <a:tblPr/>
              <a:tblGrid>
                <a:gridCol w="3153175"/>
                <a:gridCol w="10541016"/>
                <a:gridCol w="1202412"/>
              </a:tblGrid>
              <a:tr h="1067271">
                <a:tc>
                  <a:txBody>
                    <a:bodyPr anchor="t" rtlCol="false"/>
                    <a:lstStyle/>
                    <a:p>
                      <a:pPr algn="l">
                        <a:lnSpc>
                          <a:spcPts val="2520"/>
                        </a:lnSpc>
                        <a:defRPr/>
                      </a:pPr>
                      <a:r>
                        <a:rPr lang="en-US" sz="1800" b="true">
                          <a:solidFill>
                            <a:srgbClr val="000000"/>
                          </a:solidFill>
                          <a:latin typeface="Public Sans Bold"/>
                          <a:ea typeface="Public Sans Bold"/>
                          <a:cs typeface="Public Sans Bold"/>
                          <a:sym typeface="Public Sans Bold"/>
                        </a:rPr>
                        <a:t>ENFOQUE</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r>
                        <a:rPr lang="en-US" sz="1800" b="true">
                          <a:solidFill>
                            <a:srgbClr val="000000"/>
                          </a:solidFill>
                          <a:latin typeface="Public Sans Bold"/>
                          <a:ea typeface="Public Sans Bold"/>
                          <a:cs typeface="Public Sans Bold"/>
                          <a:sym typeface="Public Sans Bold"/>
                        </a:rPr>
                        <a:t>DESCRIPCIÓN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714500">
                <a:tc>
                  <a:txBody>
                    <a:bodyPr anchor="t" rtlCol="false"/>
                    <a:lstStyle/>
                    <a:p>
                      <a:pPr algn="l">
                        <a:lnSpc>
                          <a:spcPts val="2520"/>
                        </a:lnSpc>
                        <a:defRPr/>
                      </a:pPr>
                      <a:r>
                        <a:rPr lang="en-US" sz="1800">
                          <a:solidFill>
                            <a:srgbClr val="000000"/>
                          </a:solidFill>
                          <a:latin typeface="Public Sans"/>
                          <a:ea typeface="Public Sans"/>
                          <a:cs typeface="Public Sans"/>
                          <a:sym typeface="Public Sans"/>
                        </a:rPr>
                        <a:t>Análisis</a:t>
                      </a:r>
                      <a:r>
                        <a:rPr lang="en-US" sz="1800">
                          <a:solidFill>
                            <a:srgbClr val="000000"/>
                          </a:solidFill>
                          <a:latin typeface="Public Sans"/>
                          <a:ea typeface="Public Sans"/>
                          <a:cs typeface="Public Sans"/>
                          <a:sym typeface="Public Sans"/>
                        </a:rPr>
                        <a:t> Predictivo de Severidad</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ublic Sans"/>
                          <a:ea typeface="Public Sans"/>
                          <a:cs typeface="Public Sans"/>
                          <a:sym typeface="Public Sans"/>
                        </a:rPr>
                        <a:t>Impl</a:t>
                      </a:r>
                      <a:r>
                        <a:rPr lang="en-US" sz="1800">
                          <a:solidFill>
                            <a:srgbClr val="000000"/>
                          </a:solidFill>
                          <a:latin typeface="Public Sans"/>
                          <a:ea typeface="Public Sans"/>
                          <a:cs typeface="Public Sans"/>
                          <a:sym typeface="Public Sans"/>
                        </a:rPr>
                        <a:t>ementar y utilizar el modelo de regresión para estimar la probabilidad de que un accidente sea severo a partir de variables como municipio, hora, día de la semana y recuento de accidentes. Esto permite priorizar recursos y establecer estrategias de prevención en las zonas y horarios de mayor riesgo.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714500">
                <a:tc>
                  <a:txBody>
                    <a:bodyPr anchor="t" rtlCol="false"/>
                    <a:lstStyle/>
                    <a:p>
                      <a:pPr algn="l">
                        <a:lnSpc>
                          <a:spcPts val="2520"/>
                        </a:lnSpc>
                        <a:defRPr/>
                      </a:pPr>
                      <a:r>
                        <a:rPr lang="en-US" sz="1800">
                          <a:solidFill>
                            <a:srgbClr val="000000"/>
                          </a:solidFill>
                          <a:latin typeface="Public Sans"/>
                          <a:ea typeface="Public Sans"/>
                          <a:cs typeface="Public Sans"/>
                          <a:sym typeface="Public Sans"/>
                        </a:rPr>
                        <a:t>Diseño de </a:t>
                      </a:r>
                      <a:r>
                        <a:rPr lang="en-US" sz="1800">
                          <a:solidFill>
                            <a:srgbClr val="000000"/>
                          </a:solidFill>
                          <a:latin typeface="Public Sans"/>
                          <a:ea typeface="Public Sans"/>
                          <a:cs typeface="Public Sans"/>
                          <a:sym typeface="Public Sans"/>
                        </a:rPr>
                        <a:t>Políticas y Campañas Focalizadas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ublic Sans"/>
                          <a:ea typeface="Public Sans"/>
                          <a:cs typeface="Public Sans"/>
                          <a:sym typeface="Public Sans"/>
                        </a:rPr>
                        <a:t>Con</a:t>
                      </a:r>
                      <a:r>
                        <a:rPr lang="en-US" sz="1800">
                          <a:solidFill>
                            <a:srgbClr val="000000"/>
                          </a:solidFill>
                          <a:latin typeface="Public Sans"/>
                          <a:ea typeface="Public Sans"/>
                          <a:cs typeface="Public Sans"/>
                          <a:sym typeface="Public Sans"/>
                        </a:rPr>
                        <a:t> los resultados del modelo, se identifican patrones (municipios, horarios y días con mayor probabilidad de accidentes severos). Sobre esa base, se pueden diseñar políticas públicas y campañas de concientización específicas (por ejemplo, reforzar la presencia de autoridades viales en horas pico o lanzar campañas de seguridad en los municipios con mayor incidencia).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704975">
                <a:tc>
                  <a:txBody>
                    <a:bodyPr anchor="t" rtlCol="false"/>
                    <a:lstStyle/>
                    <a:p>
                      <a:pPr algn="l">
                        <a:lnSpc>
                          <a:spcPts val="2520"/>
                        </a:lnSpc>
                        <a:defRPr/>
                      </a:pPr>
                      <a:r>
                        <a:rPr lang="en-US" sz="1800">
                          <a:solidFill>
                            <a:srgbClr val="000000"/>
                          </a:solidFill>
                          <a:latin typeface="Public Sans"/>
                          <a:ea typeface="Public Sans"/>
                          <a:cs typeface="Public Sans"/>
                          <a:sym typeface="Public Sans"/>
                        </a:rPr>
                        <a:t>Monitor</a:t>
                      </a:r>
                      <a:r>
                        <a:rPr lang="en-US" sz="1800">
                          <a:solidFill>
                            <a:srgbClr val="000000"/>
                          </a:solidFill>
                          <a:latin typeface="Public Sans"/>
                          <a:ea typeface="Public Sans"/>
                          <a:cs typeface="Public Sans"/>
                          <a:sym typeface="Public Sans"/>
                        </a:rPr>
                        <a:t>eo y Mejora Continua</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ublic Sans"/>
                          <a:ea typeface="Public Sans"/>
                          <a:cs typeface="Public Sans"/>
                          <a:sym typeface="Public Sans"/>
                        </a:rPr>
                        <a:t>Se rec</a:t>
                      </a:r>
                      <a:r>
                        <a:rPr lang="en-US" sz="1800">
                          <a:solidFill>
                            <a:srgbClr val="000000"/>
                          </a:solidFill>
                          <a:latin typeface="Public Sans"/>
                          <a:ea typeface="Public Sans"/>
                          <a:cs typeface="Public Sans"/>
                          <a:sym typeface="Public Sans"/>
                        </a:rPr>
                        <a:t>omienda actualizar periódicamente el modelo con nuevos datos (por ejemplo, conforme cambien las condiciones de tráfico o aparezcan nuevas tendencias) y medir el impacto de las medidas implementadas. Esto crea un ciclo de retroalimentación que permite ajustar las estrategias de seguridad vial y optimizar la asignación de recursos a lo largo del tiempo.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333500"/>
            <a:ext cx="12323531"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CONCLUSIONES</a:t>
            </a:r>
          </a:p>
        </p:txBody>
      </p:sp>
    </p:spTree>
  </p:cSld>
  <p:clrMapOvr>
    <a:masterClrMapping/>
  </p:clrMapOvr>
  <p:transition spd="fast">
    <p:fade/>
  </p:transition>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Freeform 2" id="2"/>
          <p:cNvSpPr/>
          <p:nvPr/>
        </p:nvSpPr>
        <p:spPr>
          <a:xfrm flipH="false" flipV="false" rot="0">
            <a:off x="12555505" y="0"/>
            <a:ext cx="10605155" cy="10287000"/>
          </a:xfrm>
          <a:custGeom>
            <a:avLst/>
            <a:gdLst/>
            <a:ahLst/>
            <a:cxnLst/>
            <a:rect r="r" b="b" t="t" l="l"/>
            <a:pathLst>
              <a:path h="10287000" w="10605155">
                <a:moveTo>
                  <a:pt x="0" y="0"/>
                </a:moveTo>
                <a:lnTo>
                  <a:pt x="10605155" y="0"/>
                </a:lnTo>
                <a:lnTo>
                  <a:pt x="10605155" y="10287000"/>
                </a:lnTo>
                <a:lnTo>
                  <a:pt x="0" y="10287000"/>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50716" y="7112144"/>
            <a:ext cx="20046594" cy="1409490"/>
            <a:chOff x="0" y="0"/>
            <a:chExt cx="5279761" cy="371224"/>
          </a:xfrm>
        </p:grpSpPr>
        <p:sp>
          <p:nvSpPr>
            <p:cNvPr name="Freeform 4" id="4"/>
            <p:cNvSpPr/>
            <p:nvPr/>
          </p:nvSpPr>
          <p:spPr>
            <a:xfrm flipH="false" flipV="false" rot="0">
              <a:off x="0" y="0"/>
              <a:ext cx="5279761" cy="371224"/>
            </a:xfrm>
            <a:custGeom>
              <a:avLst/>
              <a:gdLst/>
              <a:ahLst/>
              <a:cxnLst/>
              <a:rect r="r" b="b" t="t" l="l"/>
              <a:pathLst>
                <a:path h="371224" w="5279761">
                  <a:moveTo>
                    <a:pt x="0" y="0"/>
                  </a:moveTo>
                  <a:lnTo>
                    <a:pt x="5279761" y="0"/>
                  </a:lnTo>
                  <a:lnTo>
                    <a:pt x="5279761" y="371224"/>
                  </a:lnTo>
                  <a:lnTo>
                    <a:pt x="0" y="371224"/>
                  </a:lnTo>
                  <a:close/>
                </a:path>
              </a:pathLst>
            </a:custGeom>
            <a:solidFill>
              <a:srgbClr val="FA6506"/>
            </a:solidFill>
          </p:spPr>
        </p:sp>
        <p:sp>
          <p:nvSpPr>
            <p:cNvPr name="TextBox 5" id="5"/>
            <p:cNvSpPr txBox="true"/>
            <p:nvPr/>
          </p:nvSpPr>
          <p:spPr>
            <a:xfrm>
              <a:off x="0" y="-38100"/>
              <a:ext cx="5279761" cy="409324"/>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1028700" y="4594678"/>
            <a:ext cx="14456795" cy="1469119"/>
          </a:xfrm>
          <a:prstGeom prst="rect">
            <a:avLst/>
          </a:prstGeom>
        </p:spPr>
        <p:txBody>
          <a:bodyPr anchor="t" rtlCol="false" tIns="0" lIns="0" bIns="0" rIns="0">
            <a:spAutoFit/>
          </a:bodyPr>
          <a:lstStyle/>
          <a:p>
            <a:pPr algn="l">
              <a:lnSpc>
                <a:spcPts val="10526"/>
              </a:lnSpc>
            </a:pPr>
            <a:r>
              <a:rPr lang="en-US" b="true" sz="12099" spc="362">
                <a:solidFill>
                  <a:srgbClr val="000000"/>
                </a:solidFill>
                <a:latin typeface="Public Sans Heavy"/>
                <a:ea typeface="Public Sans Heavy"/>
                <a:cs typeface="Public Sans Heavy"/>
                <a:sym typeface="Public Sans Heavy"/>
              </a:rPr>
              <a:t>CLASIFICACIÓN</a:t>
            </a:r>
          </a:p>
        </p:txBody>
      </p:sp>
      <p:sp>
        <p:nvSpPr>
          <p:cNvPr name="Freeform 7" id="7"/>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cover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05182" y="675958"/>
            <a:ext cx="5590076" cy="3368379"/>
          </a:xfrm>
          <a:custGeom>
            <a:avLst/>
            <a:gdLst/>
            <a:ahLst/>
            <a:cxnLst/>
            <a:rect r="r" b="b" t="t" l="l"/>
            <a:pathLst>
              <a:path h="3368379" w="5590076">
                <a:moveTo>
                  <a:pt x="0" y="0"/>
                </a:moveTo>
                <a:lnTo>
                  <a:pt x="5590076" y="0"/>
                </a:lnTo>
                <a:lnTo>
                  <a:pt x="5590076" y="3368379"/>
                </a:lnTo>
                <a:lnTo>
                  <a:pt x="0" y="3368379"/>
                </a:lnTo>
                <a:lnTo>
                  <a:pt x="0" y="0"/>
                </a:lnTo>
                <a:close/>
              </a:path>
            </a:pathLst>
          </a:custGeom>
          <a:blipFill>
            <a:blip r:embed="rId4"/>
            <a:stretch>
              <a:fillRect l="0" t="0" r="0" b="0"/>
            </a:stretch>
          </a:blipFill>
        </p:spPr>
      </p:sp>
      <p:sp>
        <p:nvSpPr>
          <p:cNvPr name="Freeform 4" id="4"/>
          <p:cNvSpPr/>
          <p:nvPr/>
        </p:nvSpPr>
        <p:spPr>
          <a:xfrm flipH="false" flipV="false" rot="0">
            <a:off x="445261" y="7756700"/>
            <a:ext cx="3470656" cy="2023625"/>
          </a:xfrm>
          <a:custGeom>
            <a:avLst/>
            <a:gdLst/>
            <a:ahLst/>
            <a:cxnLst/>
            <a:rect r="r" b="b" t="t" l="l"/>
            <a:pathLst>
              <a:path h="2023625" w="3470656">
                <a:moveTo>
                  <a:pt x="0" y="0"/>
                </a:moveTo>
                <a:lnTo>
                  <a:pt x="3470657" y="0"/>
                </a:lnTo>
                <a:lnTo>
                  <a:pt x="3470657" y="2023625"/>
                </a:lnTo>
                <a:lnTo>
                  <a:pt x="0" y="2023625"/>
                </a:lnTo>
                <a:lnTo>
                  <a:pt x="0" y="0"/>
                </a:lnTo>
                <a:close/>
              </a:path>
            </a:pathLst>
          </a:custGeom>
          <a:blipFill>
            <a:blip r:embed="rId5"/>
            <a:stretch>
              <a:fillRect l="0" t="0" r="0" b="0"/>
            </a:stretch>
          </a:blipFill>
        </p:spPr>
      </p:sp>
      <p:sp>
        <p:nvSpPr>
          <p:cNvPr name="TextBox 5" id="5"/>
          <p:cNvSpPr txBox="true"/>
          <p:nvPr/>
        </p:nvSpPr>
        <p:spPr>
          <a:xfrm rot="0">
            <a:off x="1028700" y="3996712"/>
            <a:ext cx="6677075" cy="2981325"/>
          </a:xfrm>
          <a:prstGeom prst="rect">
            <a:avLst/>
          </a:prstGeom>
        </p:spPr>
        <p:txBody>
          <a:bodyPr anchor="t" rtlCol="false" tIns="0" lIns="0" bIns="0" rIns="0">
            <a:spAutoFit/>
          </a:bodyPr>
          <a:lstStyle/>
          <a:p>
            <a:pPr algn="l">
              <a:lnSpc>
                <a:spcPts val="3900"/>
              </a:lnSpc>
            </a:pPr>
            <a:r>
              <a:rPr lang="en-US" sz="3000" spc="30">
                <a:solidFill>
                  <a:srgbClr val="000000"/>
                </a:solidFill>
                <a:latin typeface="Public Sans"/>
                <a:ea typeface="Public Sans"/>
                <a:cs typeface="Public Sans"/>
                <a:sym typeface="Public Sans"/>
              </a:rPr>
              <a:t>Al tener conocimiento de ubicaciones latentes o con tendencias a cierto tipo de accidente podremos prevenir y crean planes de seguridad para minimizar muertes, y daños colaterales.</a:t>
            </a:r>
          </a:p>
        </p:txBody>
      </p:sp>
      <p:sp>
        <p:nvSpPr>
          <p:cNvPr name="TextBox 6" id="6"/>
          <p:cNvSpPr txBox="true"/>
          <p:nvPr/>
        </p:nvSpPr>
        <p:spPr>
          <a:xfrm rot="0">
            <a:off x="1028700" y="2715765"/>
            <a:ext cx="9359318" cy="1045210"/>
          </a:xfrm>
          <a:prstGeom prst="rect">
            <a:avLst/>
          </a:prstGeom>
        </p:spPr>
        <p:txBody>
          <a:bodyPr anchor="t" rtlCol="false" tIns="0" lIns="0" bIns="0" rIns="0">
            <a:spAutoFit/>
          </a:bodyPr>
          <a:lstStyle/>
          <a:p>
            <a:pPr algn="l">
              <a:lnSpc>
                <a:spcPts val="4160"/>
              </a:lnSpc>
            </a:pPr>
            <a:r>
              <a:rPr lang="en-US" sz="3200" spc="32" b="true">
                <a:solidFill>
                  <a:srgbClr val="000000"/>
                </a:solidFill>
                <a:latin typeface="Public Sans Bold"/>
                <a:ea typeface="Public Sans Bold"/>
                <a:cs typeface="Public Sans Bold"/>
                <a:sym typeface="Public Sans Bold"/>
              </a:rPr>
              <a:t>Identificar y predecir zonas de peligro o con mayor riesgo.</a:t>
            </a:r>
          </a:p>
        </p:txBody>
      </p:sp>
      <p:sp>
        <p:nvSpPr>
          <p:cNvPr name="TextBox 7" id="7"/>
          <p:cNvSpPr txBox="true"/>
          <p:nvPr/>
        </p:nvSpPr>
        <p:spPr>
          <a:xfrm rot="0">
            <a:off x="1028700" y="1333500"/>
            <a:ext cx="13354150"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OBJETIVO</a:t>
            </a:r>
          </a:p>
        </p:txBody>
      </p:sp>
      <p:sp>
        <p:nvSpPr>
          <p:cNvPr name="TextBox 8" id="8"/>
          <p:cNvSpPr txBox="true"/>
          <p:nvPr/>
        </p:nvSpPr>
        <p:spPr>
          <a:xfrm rot="0">
            <a:off x="8454191" y="7273088"/>
            <a:ext cx="8042505" cy="1495425"/>
          </a:xfrm>
          <a:prstGeom prst="rect">
            <a:avLst/>
          </a:prstGeom>
        </p:spPr>
        <p:txBody>
          <a:bodyPr anchor="t" rtlCol="false" tIns="0" lIns="0" bIns="0" rIns="0">
            <a:spAutoFit/>
          </a:bodyPr>
          <a:lstStyle/>
          <a:p>
            <a:pPr algn="l">
              <a:lnSpc>
                <a:spcPts val="3900"/>
              </a:lnSpc>
            </a:pPr>
            <a:r>
              <a:rPr lang="en-US" sz="3000" spc="30">
                <a:solidFill>
                  <a:srgbClr val="000000"/>
                </a:solidFill>
                <a:latin typeface="Public Sans"/>
                <a:ea typeface="Public Sans"/>
                <a:cs typeface="Public Sans"/>
                <a:sym typeface="Public Sans"/>
              </a:rPr>
              <a:t>Priorizar recursos y establecer estrategias de prevención en las zonas y horarios de mayor riesgo</a:t>
            </a:r>
          </a:p>
        </p:txBody>
      </p:sp>
      <p:sp>
        <p:nvSpPr>
          <p:cNvPr name="TextBox 9" id="9"/>
          <p:cNvSpPr txBox="true"/>
          <p:nvPr/>
        </p:nvSpPr>
        <p:spPr>
          <a:xfrm rot="0">
            <a:off x="8454191" y="4725428"/>
            <a:ext cx="9141067" cy="1990725"/>
          </a:xfrm>
          <a:prstGeom prst="rect">
            <a:avLst/>
          </a:prstGeom>
        </p:spPr>
        <p:txBody>
          <a:bodyPr anchor="t" rtlCol="false" tIns="0" lIns="0" bIns="0" rIns="0">
            <a:spAutoFit/>
          </a:bodyPr>
          <a:lstStyle/>
          <a:p>
            <a:pPr algn="l">
              <a:lnSpc>
                <a:spcPts val="3900"/>
              </a:lnSpc>
            </a:pPr>
            <a:r>
              <a:rPr lang="en-US" sz="3000" spc="30">
                <a:solidFill>
                  <a:srgbClr val="000000"/>
                </a:solidFill>
                <a:latin typeface="Public Sans"/>
                <a:ea typeface="Public Sans"/>
                <a:cs typeface="Public Sans"/>
                <a:sym typeface="Public Sans"/>
              </a:rPr>
              <a:t>Identificar patrones con mayor probabilidad de accidentes severos. Sobre esa base, se pueden diseñar políticas públicas y campañas de concientización específicas.</a:t>
            </a:r>
          </a:p>
        </p:txBody>
      </p:sp>
    </p:spTree>
  </p:cSld>
  <p:clrMapOvr>
    <a:masterClrMapping/>
  </p:clrMapOvr>
  <p:transition spd="fast">
    <p:wipe dir="l"/>
  </p:transition>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486942" y="3953692"/>
            <a:ext cx="4929370" cy="4897873"/>
          </a:xfrm>
          <a:custGeom>
            <a:avLst/>
            <a:gdLst/>
            <a:ahLst/>
            <a:cxnLst/>
            <a:rect r="r" b="b" t="t" l="l"/>
            <a:pathLst>
              <a:path h="4897873" w="4929370">
                <a:moveTo>
                  <a:pt x="0" y="0"/>
                </a:moveTo>
                <a:lnTo>
                  <a:pt x="4929370" y="0"/>
                </a:lnTo>
                <a:lnTo>
                  <a:pt x="4929370" y="4897873"/>
                </a:lnTo>
                <a:lnTo>
                  <a:pt x="0" y="4897873"/>
                </a:lnTo>
                <a:lnTo>
                  <a:pt x="0" y="0"/>
                </a:lnTo>
                <a:close/>
              </a:path>
            </a:pathLst>
          </a:custGeom>
          <a:blipFill>
            <a:blip r:embed="rId4"/>
            <a:stretch>
              <a:fillRect l="0" t="0" r="0" b="0"/>
            </a:stretch>
          </a:blipFill>
        </p:spPr>
      </p:sp>
      <p:sp>
        <p:nvSpPr>
          <p:cNvPr name="TextBox 4" id="4"/>
          <p:cNvSpPr txBox="true"/>
          <p:nvPr/>
        </p:nvSpPr>
        <p:spPr>
          <a:xfrm rot="0">
            <a:off x="1028700" y="1333500"/>
            <a:ext cx="15387612"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VARIABLE OBJETIVO</a:t>
            </a:r>
          </a:p>
        </p:txBody>
      </p:sp>
      <p:grpSp>
        <p:nvGrpSpPr>
          <p:cNvPr name="Group 5" id="5"/>
          <p:cNvGrpSpPr/>
          <p:nvPr/>
        </p:nvGrpSpPr>
        <p:grpSpPr>
          <a:xfrm rot="0">
            <a:off x="1784437" y="3699876"/>
            <a:ext cx="8718681" cy="1822000"/>
            <a:chOff x="0" y="0"/>
            <a:chExt cx="11624907" cy="2429333"/>
          </a:xfrm>
        </p:grpSpPr>
        <p:sp>
          <p:nvSpPr>
            <p:cNvPr name="TextBox 6" id="6"/>
            <p:cNvSpPr txBox="true"/>
            <p:nvPr/>
          </p:nvSpPr>
          <p:spPr>
            <a:xfrm rot="0">
              <a:off x="0" y="1010959"/>
              <a:ext cx="11624907" cy="1418374"/>
            </a:xfrm>
            <a:prstGeom prst="rect">
              <a:avLst/>
            </a:prstGeom>
          </p:spPr>
          <p:txBody>
            <a:bodyPr anchor="t" rtlCol="false" tIns="0" lIns="0" bIns="0" rIns="0">
              <a:spAutoFit/>
            </a:bodyPr>
            <a:lstStyle/>
            <a:p>
              <a:pPr algn="l">
                <a:lnSpc>
                  <a:spcPts val="4254"/>
                </a:lnSpc>
              </a:pPr>
              <a:r>
                <a:rPr lang="en-US" sz="3272" spc="32">
                  <a:solidFill>
                    <a:srgbClr val="000000"/>
                  </a:solidFill>
                  <a:latin typeface="Public Sans"/>
                  <a:ea typeface="Public Sans"/>
                  <a:cs typeface="Public Sans"/>
                  <a:sym typeface="Public Sans"/>
                </a:rPr>
                <a:t>Predecir la causa probable o presunta del accidente.</a:t>
              </a:r>
            </a:p>
          </p:txBody>
        </p:sp>
        <p:sp>
          <p:nvSpPr>
            <p:cNvPr name="TextBox 7" id="7"/>
            <p:cNvSpPr txBox="true"/>
            <p:nvPr/>
          </p:nvSpPr>
          <p:spPr>
            <a:xfrm rot="0">
              <a:off x="0" y="-38100"/>
              <a:ext cx="11624907" cy="700531"/>
            </a:xfrm>
            <a:prstGeom prst="rect">
              <a:avLst/>
            </a:prstGeom>
          </p:spPr>
          <p:txBody>
            <a:bodyPr anchor="t" rtlCol="false" tIns="0" lIns="0" bIns="0" rIns="0">
              <a:spAutoFit/>
            </a:bodyPr>
            <a:lstStyle/>
            <a:p>
              <a:pPr algn="l">
                <a:lnSpc>
                  <a:spcPts val="4254"/>
                </a:lnSpc>
              </a:pPr>
              <a:r>
                <a:rPr lang="en-US" sz="3272" spc="32" b="true">
                  <a:solidFill>
                    <a:srgbClr val="000000"/>
                  </a:solidFill>
                  <a:latin typeface="Public Sans Bold"/>
                  <a:ea typeface="Public Sans Bold"/>
                  <a:cs typeface="Public Sans Bold"/>
                  <a:sym typeface="Public Sans Bold"/>
                </a:rPr>
                <a:t>Causa de accidente</a:t>
              </a:r>
            </a:p>
          </p:txBody>
        </p:sp>
      </p:grpSp>
      <p:sp>
        <p:nvSpPr>
          <p:cNvPr name="TextBox 8" id="8"/>
          <p:cNvSpPr txBox="true"/>
          <p:nvPr/>
        </p:nvSpPr>
        <p:spPr>
          <a:xfrm rot="0">
            <a:off x="1784437" y="6149924"/>
            <a:ext cx="7615166" cy="2701641"/>
          </a:xfrm>
          <a:prstGeom prst="rect">
            <a:avLst/>
          </a:prstGeom>
        </p:spPr>
        <p:txBody>
          <a:bodyPr anchor="t" rtlCol="false" tIns="0" lIns="0" bIns="0" rIns="0">
            <a:spAutoFit/>
          </a:bodyPr>
          <a:lstStyle/>
          <a:p>
            <a:pPr algn="l" marL="706508" indent="-353254" lvl="1">
              <a:lnSpc>
                <a:spcPts val="4254"/>
              </a:lnSpc>
              <a:buFont typeface="Arial"/>
              <a:buChar char="•"/>
            </a:pPr>
            <a:r>
              <a:rPr lang="en-US" sz="3272" spc="32">
                <a:solidFill>
                  <a:srgbClr val="000000"/>
                </a:solidFill>
                <a:latin typeface="Public Sans"/>
                <a:ea typeface="Public Sans"/>
                <a:cs typeface="Public Sans"/>
                <a:sym typeface="Public Sans"/>
              </a:rPr>
              <a:t>Conductor</a:t>
            </a:r>
          </a:p>
          <a:p>
            <a:pPr algn="l" marL="706508" indent="-353254" lvl="1">
              <a:lnSpc>
                <a:spcPts val="4254"/>
              </a:lnSpc>
              <a:buFont typeface="Arial"/>
              <a:buChar char="•"/>
            </a:pPr>
            <a:r>
              <a:rPr lang="en-US" sz="3272" spc="32">
                <a:solidFill>
                  <a:srgbClr val="000000"/>
                </a:solidFill>
                <a:latin typeface="Public Sans"/>
                <a:ea typeface="Public Sans"/>
                <a:cs typeface="Public Sans"/>
                <a:sym typeface="Public Sans"/>
              </a:rPr>
              <a:t>Peatón o pasajero</a:t>
            </a:r>
          </a:p>
          <a:p>
            <a:pPr algn="l" marL="706508" indent="-353254" lvl="1">
              <a:lnSpc>
                <a:spcPts val="4254"/>
              </a:lnSpc>
              <a:buFont typeface="Arial"/>
              <a:buChar char="•"/>
            </a:pPr>
            <a:r>
              <a:rPr lang="en-US" sz="3272" spc="32">
                <a:solidFill>
                  <a:srgbClr val="000000"/>
                </a:solidFill>
                <a:latin typeface="Public Sans"/>
                <a:ea typeface="Public Sans"/>
                <a:cs typeface="Public Sans"/>
                <a:sym typeface="Public Sans"/>
              </a:rPr>
              <a:t>Falla del vehículo</a:t>
            </a:r>
          </a:p>
          <a:p>
            <a:pPr algn="l" marL="706508" indent="-353254" lvl="1">
              <a:lnSpc>
                <a:spcPts val="4254"/>
              </a:lnSpc>
              <a:buFont typeface="Arial"/>
              <a:buChar char="•"/>
            </a:pPr>
            <a:r>
              <a:rPr lang="en-US" sz="3272" spc="32">
                <a:solidFill>
                  <a:srgbClr val="000000"/>
                </a:solidFill>
                <a:latin typeface="Public Sans"/>
                <a:ea typeface="Public Sans"/>
                <a:cs typeface="Public Sans"/>
                <a:sym typeface="Public Sans"/>
              </a:rPr>
              <a:t>Mala condición del camino</a:t>
            </a:r>
          </a:p>
          <a:p>
            <a:pPr algn="l" marL="706508" indent="-353254" lvl="1">
              <a:lnSpc>
                <a:spcPts val="4254"/>
              </a:lnSpc>
              <a:buFont typeface="Arial"/>
              <a:buChar char="•"/>
            </a:pPr>
            <a:r>
              <a:rPr lang="en-US" sz="3272" spc="32">
                <a:solidFill>
                  <a:srgbClr val="000000"/>
                </a:solidFill>
                <a:latin typeface="Public Sans"/>
                <a:ea typeface="Public Sans"/>
                <a:cs typeface="Public Sans"/>
                <a:sym typeface="Public Sans"/>
              </a:rPr>
              <a:t>Otra</a:t>
            </a:r>
          </a:p>
        </p:txBody>
      </p:sp>
    </p:spTree>
  </p:cSld>
  <p:clrMapOvr>
    <a:masterClrMapping/>
  </p:clrMapOvr>
  <p:transition spd="slow">
    <p:push dir="l"/>
  </p:transition>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76389" y="5321347"/>
            <a:ext cx="7539807" cy="1206369"/>
          </a:xfrm>
          <a:custGeom>
            <a:avLst/>
            <a:gdLst/>
            <a:ahLst/>
            <a:cxnLst/>
            <a:rect r="r" b="b" t="t" l="l"/>
            <a:pathLst>
              <a:path h="1206369" w="7539807">
                <a:moveTo>
                  <a:pt x="0" y="0"/>
                </a:moveTo>
                <a:lnTo>
                  <a:pt x="7539807" y="0"/>
                </a:lnTo>
                <a:lnTo>
                  <a:pt x="7539807" y="1206369"/>
                </a:lnTo>
                <a:lnTo>
                  <a:pt x="0" y="1206369"/>
                </a:lnTo>
                <a:lnTo>
                  <a:pt x="0" y="0"/>
                </a:lnTo>
                <a:close/>
              </a:path>
            </a:pathLst>
          </a:custGeom>
          <a:blipFill>
            <a:blip r:embed="rId4"/>
            <a:stretch>
              <a:fillRect l="0" t="0" r="0" b="0"/>
            </a:stretch>
          </a:blipFill>
        </p:spPr>
      </p:sp>
      <p:sp>
        <p:nvSpPr>
          <p:cNvPr name="Freeform 4" id="4"/>
          <p:cNvSpPr/>
          <p:nvPr/>
        </p:nvSpPr>
        <p:spPr>
          <a:xfrm flipH="false" flipV="false" rot="0">
            <a:off x="1471804" y="3501168"/>
            <a:ext cx="6866743" cy="5752907"/>
          </a:xfrm>
          <a:custGeom>
            <a:avLst/>
            <a:gdLst/>
            <a:ahLst/>
            <a:cxnLst/>
            <a:rect r="r" b="b" t="t" l="l"/>
            <a:pathLst>
              <a:path h="5752907" w="6866743">
                <a:moveTo>
                  <a:pt x="0" y="0"/>
                </a:moveTo>
                <a:lnTo>
                  <a:pt x="6866743" y="0"/>
                </a:lnTo>
                <a:lnTo>
                  <a:pt x="6866743" y="5752907"/>
                </a:lnTo>
                <a:lnTo>
                  <a:pt x="0" y="5752907"/>
                </a:lnTo>
                <a:lnTo>
                  <a:pt x="0" y="0"/>
                </a:lnTo>
                <a:close/>
              </a:path>
            </a:pathLst>
          </a:custGeom>
          <a:blipFill>
            <a:blip r:embed="rId5"/>
            <a:stretch>
              <a:fillRect l="0" t="0" r="0" b="0"/>
            </a:stretch>
          </a:blipFill>
        </p:spPr>
      </p:sp>
      <p:sp>
        <p:nvSpPr>
          <p:cNvPr name="TextBox 5" id="5"/>
          <p:cNvSpPr txBox="true"/>
          <p:nvPr/>
        </p:nvSpPr>
        <p:spPr>
          <a:xfrm rot="0">
            <a:off x="1028700" y="1333500"/>
            <a:ext cx="14622073"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OBSERVACIONES</a:t>
            </a:r>
          </a:p>
        </p:txBody>
      </p:sp>
      <p:sp>
        <p:nvSpPr>
          <p:cNvPr name="TextBox 6" id="6"/>
          <p:cNvSpPr txBox="true"/>
          <p:nvPr/>
        </p:nvSpPr>
        <p:spPr>
          <a:xfrm rot="0">
            <a:off x="1028700" y="2755042"/>
            <a:ext cx="8533252" cy="574675"/>
          </a:xfrm>
          <a:prstGeom prst="rect">
            <a:avLst/>
          </a:prstGeom>
        </p:spPr>
        <p:txBody>
          <a:bodyPr anchor="t" rtlCol="false" tIns="0" lIns="0" bIns="0" rIns="0">
            <a:spAutoFit/>
          </a:bodyPr>
          <a:lstStyle/>
          <a:p>
            <a:pPr algn="l">
              <a:lnSpc>
                <a:spcPts val="4549"/>
              </a:lnSpc>
            </a:pPr>
            <a:r>
              <a:rPr lang="en-US" sz="3499" spc="34" b="true">
                <a:solidFill>
                  <a:srgbClr val="000000"/>
                </a:solidFill>
                <a:latin typeface="Public Sans Bold"/>
                <a:ea typeface="Public Sans Bold"/>
                <a:cs typeface="Public Sans Bold"/>
                <a:sym typeface="Public Sans Bold"/>
              </a:rPr>
              <a:t>Distribución de datos desbalanceados</a:t>
            </a:r>
          </a:p>
        </p:txBody>
      </p:sp>
      <p:sp>
        <p:nvSpPr>
          <p:cNvPr name="TextBox 7" id="7"/>
          <p:cNvSpPr txBox="true"/>
          <p:nvPr/>
        </p:nvSpPr>
        <p:spPr>
          <a:xfrm rot="0">
            <a:off x="10204503" y="4662466"/>
            <a:ext cx="5683579" cy="521335"/>
          </a:xfrm>
          <a:prstGeom prst="rect">
            <a:avLst/>
          </a:prstGeom>
        </p:spPr>
        <p:txBody>
          <a:bodyPr anchor="t" rtlCol="false" tIns="0" lIns="0" bIns="0" rIns="0">
            <a:spAutoFit/>
          </a:bodyPr>
          <a:lstStyle/>
          <a:p>
            <a:pPr algn="ctr">
              <a:lnSpc>
                <a:spcPts val="4159"/>
              </a:lnSpc>
            </a:pPr>
            <a:r>
              <a:rPr lang="en-US" sz="3199" spc="31">
                <a:solidFill>
                  <a:srgbClr val="000000"/>
                </a:solidFill>
                <a:latin typeface="Public Sans"/>
                <a:ea typeface="Public Sans"/>
                <a:cs typeface="Public Sans"/>
                <a:sym typeface="Public Sans"/>
              </a:rPr>
              <a:t>Métrica de F1-Score</a:t>
            </a:r>
          </a:p>
        </p:txBody>
      </p:sp>
    </p:spTree>
  </p:cSld>
  <p:clrMapOvr>
    <a:masterClrMapping/>
  </p:clrMapOvr>
  <p:transition spd="fast">
    <p:fade/>
  </p:transition>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93265" y="3562350"/>
            <a:ext cx="3721167" cy="2104390"/>
            <a:chOff x="0" y="0"/>
            <a:chExt cx="4961556" cy="2805854"/>
          </a:xfrm>
        </p:grpSpPr>
        <p:sp>
          <p:nvSpPr>
            <p:cNvPr name="TextBox 3" id="3"/>
            <p:cNvSpPr txBox="true"/>
            <p:nvPr/>
          </p:nvSpPr>
          <p:spPr>
            <a:xfrm rot="0">
              <a:off x="0" y="725593"/>
              <a:ext cx="4961556" cy="2080260"/>
            </a:xfrm>
            <a:prstGeom prst="rect">
              <a:avLst/>
            </a:prstGeom>
          </p:spPr>
          <p:txBody>
            <a:bodyPr anchor="t" rtlCol="false" tIns="0" lIns="0" bIns="0" rIns="0">
              <a:spAutoFit/>
            </a:bodyPr>
            <a:lstStyle/>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Decision Tree</a:t>
              </a:r>
            </a:p>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Random Forest</a:t>
              </a:r>
            </a:p>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LightGBM</a:t>
              </a:r>
            </a:p>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CatBoost</a:t>
              </a:r>
            </a:p>
          </p:txBody>
        </p:sp>
        <p:sp>
          <p:nvSpPr>
            <p:cNvPr name="TextBox 4" id="4"/>
            <p:cNvSpPr txBox="true"/>
            <p:nvPr/>
          </p:nvSpPr>
          <p:spPr>
            <a:xfrm rot="0">
              <a:off x="0" y="-38100"/>
              <a:ext cx="4961556" cy="541867"/>
            </a:xfrm>
            <a:prstGeom prst="rect">
              <a:avLst/>
            </a:prstGeom>
          </p:spPr>
          <p:txBody>
            <a:bodyPr anchor="t" rtlCol="false" tIns="0" lIns="0" bIns="0" rIns="0">
              <a:spAutoFit/>
            </a:bodyPr>
            <a:lstStyle/>
            <a:p>
              <a:pPr algn="l">
                <a:lnSpc>
                  <a:spcPts val="3249"/>
                </a:lnSpc>
              </a:pPr>
              <a:r>
                <a:rPr lang="en-US" sz="2499" spc="24" b="true">
                  <a:solidFill>
                    <a:srgbClr val="000000"/>
                  </a:solidFill>
                  <a:latin typeface="Public Sans Bold"/>
                  <a:ea typeface="Public Sans Bold"/>
                  <a:cs typeface="Public Sans Bold"/>
                  <a:sym typeface="Public Sans Bold"/>
                </a:rPr>
                <a:t>Selección de modelos</a:t>
              </a:r>
            </a:p>
          </p:txBody>
        </p:sp>
      </p:grpSp>
      <p:grpSp>
        <p:nvGrpSpPr>
          <p:cNvPr name="Group 5" id="5"/>
          <p:cNvGrpSpPr/>
          <p:nvPr/>
        </p:nvGrpSpPr>
        <p:grpSpPr>
          <a:xfrm rot="0">
            <a:off x="2193265" y="5905182"/>
            <a:ext cx="4391013" cy="2893060"/>
            <a:chOff x="0" y="0"/>
            <a:chExt cx="5854684" cy="3857414"/>
          </a:xfrm>
        </p:grpSpPr>
        <p:sp>
          <p:nvSpPr>
            <p:cNvPr name="TextBox 6" id="6"/>
            <p:cNvSpPr txBox="true"/>
            <p:nvPr/>
          </p:nvSpPr>
          <p:spPr>
            <a:xfrm rot="0">
              <a:off x="0" y="725593"/>
              <a:ext cx="5854684" cy="3131820"/>
            </a:xfrm>
            <a:prstGeom prst="rect">
              <a:avLst/>
            </a:prstGeom>
          </p:spPr>
          <p:txBody>
            <a:bodyPr anchor="t" rtlCol="false" tIns="0" lIns="0" bIns="0" rIns="0">
              <a:spAutoFit/>
            </a:bodyPr>
            <a:lstStyle/>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Variable dependiente: CAUSAACCI</a:t>
              </a:r>
            </a:p>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Variables independientes: Tiempo, sexo, edad, calle,  heridos, muertos, vehículos involucrados</a:t>
              </a:r>
            </a:p>
          </p:txBody>
        </p:sp>
        <p:sp>
          <p:nvSpPr>
            <p:cNvPr name="TextBox 7" id="7"/>
            <p:cNvSpPr txBox="true"/>
            <p:nvPr/>
          </p:nvSpPr>
          <p:spPr>
            <a:xfrm rot="0">
              <a:off x="0" y="-38100"/>
              <a:ext cx="5854684" cy="541867"/>
            </a:xfrm>
            <a:prstGeom prst="rect">
              <a:avLst/>
            </a:prstGeom>
          </p:spPr>
          <p:txBody>
            <a:bodyPr anchor="t" rtlCol="false" tIns="0" lIns="0" bIns="0" rIns="0">
              <a:spAutoFit/>
            </a:bodyPr>
            <a:lstStyle/>
            <a:p>
              <a:pPr algn="l">
                <a:lnSpc>
                  <a:spcPts val="3249"/>
                </a:lnSpc>
              </a:pPr>
              <a:r>
                <a:rPr lang="en-US" sz="2499" spc="24" b="true">
                  <a:solidFill>
                    <a:srgbClr val="000000"/>
                  </a:solidFill>
                  <a:latin typeface="Public Sans Bold"/>
                  <a:ea typeface="Public Sans Bold"/>
                  <a:cs typeface="Public Sans Bold"/>
                  <a:sym typeface="Public Sans Bold"/>
                </a:rPr>
                <a:t>Separación de datos</a:t>
              </a:r>
            </a:p>
          </p:txBody>
        </p:sp>
      </p:grpSp>
      <p:grpSp>
        <p:nvGrpSpPr>
          <p:cNvPr name="Group 8" id="8"/>
          <p:cNvGrpSpPr/>
          <p:nvPr/>
        </p:nvGrpSpPr>
        <p:grpSpPr>
          <a:xfrm rot="0">
            <a:off x="7308178" y="3562350"/>
            <a:ext cx="3671644" cy="1323340"/>
            <a:chOff x="0" y="0"/>
            <a:chExt cx="4895525" cy="1764454"/>
          </a:xfrm>
        </p:grpSpPr>
        <p:sp>
          <p:nvSpPr>
            <p:cNvPr name="TextBox 9" id="9"/>
            <p:cNvSpPr txBox="true"/>
            <p:nvPr/>
          </p:nvSpPr>
          <p:spPr>
            <a:xfrm rot="0">
              <a:off x="0" y="725593"/>
              <a:ext cx="4895525" cy="1038860"/>
            </a:xfrm>
            <a:prstGeom prst="rect">
              <a:avLst/>
            </a:prstGeom>
          </p:spPr>
          <p:txBody>
            <a:bodyPr anchor="t" rtlCol="false" tIns="0" lIns="0" bIns="0" rIns="0">
              <a:spAutoFit/>
            </a:bodyPr>
            <a:lstStyle/>
            <a:p>
              <a:pPr algn="l">
                <a:lnSpc>
                  <a:spcPts val="3119"/>
                </a:lnSpc>
              </a:pPr>
              <a:r>
                <a:rPr lang="en-US" sz="2399" spc="23">
                  <a:solidFill>
                    <a:srgbClr val="000000"/>
                  </a:solidFill>
                  <a:latin typeface="Public Sans"/>
                  <a:ea typeface="Public Sans"/>
                  <a:cs typeface="Public Sans"/>
                  <a:sym typeface="Public Sans"/>
                </a:rPr>
                <a:t>Submuestreo de datos debido al desbalanceo</a:t>
              </a:r>
            </a:p>
          </p:txBody>
        </p:sp>
        <p:sp>
          <p:nvSpPr>
            <p:cNvPr name="TextBox 10" id="10"/>
            <p:cNvSpPr txBox="true"/>
            <p:nvPr/>
          </p:nvSpPr>
          <p:spPr>
            <a:xfrm rot="0">
              <a:off x="0" y="-38100"/>
              <a:ext cx="4895525" cy="541867"/>
            </a:xfrm>
            <a:prstGeom prst="rect">
              <a:avLst/>
            </a:prstGeom>
          </p:spPr>
          <p:txBody>
            <a:bodyPr anchor="t" rtlCol="false" tIns="0" lIns="0" bIns="0" rIns="0">
              <a:spAutoFit/>
            </a:bodyPr>
            <a:lstStyle/>
            <a:p>
              <a:pPr algn="l">
                <a:lnSpc>
                  <a:spcPts val="3249"/>
                </a:lnSpc>
              </a:pPr>
              <a:r>
                <a:rPr lang="en-US" sz="2499" spc="24" b="true">
                  <a:solidFill>
                    <a:srgbClr val="000000"/>
                  </a:solidFill>
                  <a:latin typeface="Public Sans Bold"/>
                  <a:ea typeface="Public Sans Bold"/>
                  <a:cs typeface="Public Sans Bold"/>
                  <a:sym typeface="Public Sans Bold"/>
                </a:rPr>
                <a:t>Submuestreo</a:t>
              </a:r>
            </a:p>
          </p:txBody>
        </p:sp>
      </p:grpSp>
      <p:grpSp>
        <p:nvGrpSpPr>
          <p:cNvPr name="Group 11" id="11"/>
          <p:cNvGrpSpPr/>
          <p:nvPr/>
        </p:nvGrpSpPr>
        <p:grpSpPr>
          <a:xfrm rot="0">
            <a:off x="11701539" y="3562350"/>
            <a:ext cx="4776690" cy="2112010"/>
            <a:chOff x="0" y="0"/>
            <a:chExt cx="6368920" cy="2816014"/>
          </a:xfrm>
        </p:grpSpPr>
        <p:sp>
          <p:nvSpPr>
            <p:cNvPr name="TextBox 12" id="12"/>
            <p:cNvSpPr txBox="true"/>
            <p:nvPr/>
          </p:nvSpPr>
          <p:spPr>
            <a:xfrm rot="0">
              <a:off x="0" y="725593"/>
              <a:ext cx="6368920" cy="2090420"/>
            </a:xfrm>
            <a:prstGeom prst="rect">
              <a:avLst/>
            </a:prstGeom>
          </p:spPr>
          <p:txBody>
            <a:bodyPr anchor="t" rtlCol="false" tIns="0" lIns="0" bIns="0" rIns="0">
              <a:spAutoFit/>
            </a:bodyPr>
            <a:lstStyle/>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Evaluación F1-score para dataset completo</a:t>
              </a:r>
            </a:p>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Evaluación accuracy para dataset submuestreado</a:t>
              </a:r>
            </a:p>
          </p:txBody>
        </p:sp>
        <p:sp>
          <p:nvSpPr>
            <p:cNvPr name="TextBox 13" id="13"/>
            <p:cNvSpPr txBox="true"/>
            <p:nvPr/>
          </p:nvSpPr>
          <p:spPr>
            <a:xfrm rot="0">
              <a:off x="0" y="-38100"/>
              <a:ext cx="6368920" cy="541867"/>
            </a:xfrm>
            <a:prstGeom prst="rect">
              <a:avLst/>
            </a:prstGeom>
          </p:spPr>
          <p:txBody>
            <a:bodyPr anchor="t" rtlCol="false" tIns="0" lIns="0" bIns="0" rIns="0">
              <a:spAutoFit/>
            </a:bodyPr>
            <a:lstStyle/>
            <a:p>
              <a:pPr algn="l">
                <a:lnSpc>
                  <a:spcPts val="3249"/>
                </a:lnSpc>
              </a:pPr>
              <a:r>
                <a:rPr lang="en-US" sz="2499" spc="24" b="true">
                  <a:solidFill>
                    <a:srgbClr val="000000"/>
                  </a:solidFill>
                  <a:latin typeface="Public Sans Bold"/>
                  <a:ea typeface="Public Sans Bold"/>
                  <a:cs typeface="Public Sans Bold"/>
                  <a:sym typeface="Public Sans Bold"/>
                </a:rPr>
                <a:t>Evaluación de entrenamiento</a:t>
              </a:r>
            </a:p>
          </p:txBody>
        </p:sp>
      </p:grpSp>
      <p:sp>
        <p:nvSpPr>
          <p:cNvPr name="TextBox 14" id="14"/>
          <p:cNvSpPr txBox="true"/>
          <p:nvPr/>
        </p:nvSpPr>
        <p:spPr>
          <a:xfrm rot="0">
            <a:off x="1028700" y="1333500"/>
            <a:ext cx="14622073"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PROCEDIMIENTO</a:t>
            </a:r>
          </a:p>
        </p:txBody>
      </p:sp>
      <p:sp>
        <p:nvSpPr>
          <p:cNvPr name="Freeform 15" id="15"/>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7308178" y="5143500"/>
            <a:ext cx="3671644" cy="1713865"/>
            <a:chOff x="0" y="0"/>
            <a:chExt cx="4895525" cy="2285154"/>
          </a:xfrm>
        </p:grpSpPr>
        <p:sp>
          <p:nvSpPr>
            <p:cNvPr name="TextBox 17" id="17"/>
            <p:cNvSpPr txBox="true"/>
            <p:nvPr/>
          </p:nvSpPr>
          <p:spPr>
            <a:xfrm rot="0">
              <a:off x="0" y="725593"/>
              <a:ext cx="4895525" cy="1559560"/>
            </a:xfrm>
            <a:prstGeom prst="rect">
              <a:avLst/>
            </a:prstGeom>
          </p:spPr>
          <p:txBody>
            <a:bodyPr anchor="t" rtlCol="false" tIns="0" lIns="0" bIns="0" rIns="0">
              <a:spAutoFit/>
            </a:bodyPr>
            <a:lstStyle/>
            <a:p>
              <a:pPr algn="l">
                <a:lnSpc>
                  <a:spcPts val="3119"/>
                </a:lnSpc>
              </a:pPr>
              <a:r>
                <a:rPr lang="en-US" sz="2399" spc="23">
                  <a:solidFill>
                    <a:srgbClr val="000000"/>
                  </a:solidFill>
                  <a:latin typeface="Public Sans"/>
                  <a:ea typeface="Public Sans"/>
                  <a:cs typeface="Public Sans"/>
                  <a:sym typeface="Public Sans"/>
                </a:rPr>
                <a:t>Entrenamiento de dataset completo y del de submuestreo</a:t>
              </a:r>
            </a:p>
          </p:txBody>
        </p:sp>
        <p:sp>
          <p:nvSpPr>
            <p:cNvPr name="TextBox 18" id="18"/>
            <p:cNvSpPr txBox="true"/>
            <p:nvPr/>
          </p:nvSpPr>
          <p:spPr>
            <a:xfrm rot="0">
              <a:off x="0" y="-38100"/>
              <a:ext cx="4895525" cy="541867"/>
            </a:xfrm>
            <a:prstGeom prst="rect">
              <a:avLst/>
            </a:prstGeom>
          </p:spPr>
          <p:txBody>
            <a:bodyPr anchor="t" rtlCol="false" tIns="0" lIns="0" bIns="0" rIns="0">
              <a:spAutoFit/>
            </a:bodyPr>
            <a:lstStyle/>
            <a:p>
              <a:pPr algn="l">
                <a:lnSpc>
                  <a:spcPts val="3249"/>
                </a:lnSpc>
              </a:pPr>
              <a:r>
                <a:rPr lang="en-US" sz="2499" spc="24" b="true">
                  <a:solidFill>
                    <a:srgbClr val="000000"/>
                  </a:solidFill>
                  <a:latin typeface="Public Sans Bold"/>
                  <a:ea typeface="Public Sans Bold"/>
                  <a:cs typeface="Public Sans Bold"/>
                  <a:sym typeface="Public Sans Bold"/>
                </a:rPr>
                <a:t>Entrenamiento</a:t>
              </a:r>
            </a:p>
          </p:txBody>
        </p:sp>
      </p:grpSp>
      <p:grpSp>
        <p:nvGrpSpPr>
          <p:cNvPr name="Group 19" id="19"/>
          <p:cNvGrpSpPr/>
          <p:nvPr/>
        </p:nvGrpSpPr>
        <p:grpSpPr>
          <a:xfrm rot="0">
            <a:off x="11701539" y="5905182"/>
            <a:ext cx="4130766" cy="1330960"/>
            <a:chOff x="0" y="0"/>
            <a:chExt cx="5507689" cy="1774614"/>
          </a:xfrm>
        </p:grpSpPr>
        <p:sp>
          <p:nvSpPr>
            <p:cNvPr name="TextBox 20" id="20"/>
            <p:cNvSpPr txBox="true"/>
            <p:nvPr/>
          </p:nvSpPr>
          <p:spPr>
            <a:xfrm rot="0">
              <a:off x="0" y="725593"/>
              <a:ext cx="5507689" cy="1049020"/>
            </a:xfrm>
            <a:prstGeom prst="rect">
              <a:avLst/>
            </a:prstGeom>
          </p:spPr>
          <p:txBody>
            <a:bodyPr anchor="t" rtlCol="false" tIns="0" lIns="0" bIns="0" rIns="0">
              <a:spAutoFit/>
            </a:bodyPr>
            <a:lstStyle/>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Métricas de evaluación</a:t>
              </a:r>
            </a:p>
            <a:p>
              <a:pPr algn="l" marL="518158" indent="-259079" lvl="1">
                <a:lnSpc>
                  <a:spcPts val="3119"/>
                </a:lnSpc>
                <a:buFont typeface="Arial"/>
                <a:buChar char="•"/>
              </a:pPr>
              <a:r>
                <a:rPr lang="en-US" sz="2399" spc="23">
                  <a:solidFill>
                    <a:srgbClr val="000000"/>
                  </a:solidFill>
                  <a:latin typeface="Public Sans"/>
                  <a:ea typeface="Public Sans"/>
                  <a:cs typeface="Public Sans"/>
                  <a:sym typeface="Public Sans"/>
                </a:rPr>
                <a:t>Matriz de confusión</a:t>
              </a:r>
            </a:p>
          </p:txBody>
        </p:sp>
        <p:sp>
          <p:nvSpPr>
            <p:cNvPr name="TextBox 21" id="21"/>
            <p:cNvSpPr txBox="true"/>
            <p:nvPr/>
          </p:nvSpPr>
          <p:spPr>
            <a:xfrm rot="0">
              <a:off x="0" y="-38100"/>
              <a:ext cx="5507689" cy="541867"/>
            </a:xfrm>
            <a:prstGeom prst="rect">
              <a:avLst/>
            </a:prstGeom>
          </p:spPr>
          <p:txBody>
            <a:bodyPr anchor="t" rtlCol="false" tIns="0" lIns="0" bIns="0" rIns="0">
              <a:spAutoFit/>
            </a:bodyPr>
            <a:lstStyle/>
            <a:p>
              <a:pPr algn="l">
                <a:lnSpc>
                  <a:spcPts val="3249"/>
                </a:lnSpc>
              </a:pPr>
              <a:r>
                <a:rPr lang="en-US" sz="2499" spc="24" b="true">
                  <a:solidFill>
                    <a:srgbClr val="000000"/>
                  </a:solidFill>
                  <a:latin typeface="Public Sans Bold"/>
                  <a:ea typeface="Public Sans Bold"/>
                  <a:cs typeface="Public Sans Bold"/>
                  <a:sym typeface="Public Sans Bold"/>
                </a:rPr>
                <a:t>Evaluación de prueba</a:t>
              </a:r>
            </a:p>
          </p:txBody>
        </p:sp>
      </p:grpSp>
    </p:spTree>
  </p:cSld>
  <p:clrMapOvr>
    <a:masterClrMapping/>
  </p:clrMapOvr>
  <p:transition spd="fast">
    <p:fade/>
  </p:transition>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2626992"/>
            <a:ext cx="7755916" cy="6631308"/>
          </a:xfrm>
          <a:custGeom>
            <a:avLst/>
            <a:gdLst/>
            <a:ahLst/>
            <a:cxnLst/>
            <a:rect r="r" b="b" t="t" l="l"/>
            <a:pathLst>
              <a:path h="6631308" w="7755916">
                <a:moveTo>
                  <a:pt x="0" y="0"/>
                </a:moveTo>
                <a:lnTo>
                  <a:pt x="7755916" y="0"/>
                </a:lnTo>
                <a:lnTo>
                  <a:pt x="7755916" y="6631308"/>
                </a:lnTo>
                <a:lnTo>
                  <a:pt x="0" y="6631308"/>
                </a:lnTo>
                <a:lnTo>
                  <a:pt x="0" y="0"/>
                </a:lnTo>
                <a:close/>
              </a:path>
            </a:pathLst>
          </a:custGeom>
          <a:blipFill>
            <a:blip r:embed="rId4"/>
            <a:stretch>
              <a:fillRect l="0" t="0" r="0" b="0"/>
            </a:stretch>
          </a:blipFill>
        </p:spPr>
      </p:sp>
      <p:sp>
        <p:nvSpPr>
          <p:cNvPr name="TextBox 4" id="4"/>
          <p:cNvSpPr txBox="true"/>
          <p:nvPr/>
        </p:nvSpPr>
        <p:spPr>
          <a:xfrm rot="0">
            <a:off x="1028700" y="1333500"/>
            <a:ext cx="14622073"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RESULTADOS</a:t>
            </a:r>
          </a:p>
        </p:txBody>
      </p:sp>
      <p:sp>
        <p:nvSpPr>
          <p:cNvPr name="TextBox 5" id="5"/>
          <p:cNvSpPr txBox="true"/>
          <p:nvPr/>
        </p:nvSpPr>
        <p:spPr>
          <a:xfrm rot="0">
            <a:off x="1866008" y="3988063"/>
            <a:ext cx="5393372" cy="723900"/>
          </a:xfrm>
          <a:prstGeom prst="rect">
            <a:avLst/>
          </a:prstGeom>
        </p:spPr>
        <p:txBody>
          <a:bodyPr anchor="t" rtlCol="false" tIns="0" lIns="0" bIns="0" rIns="0">
            <a:spAutoFit/>
          </a:bodyPr>
          <a:lstStyle/>
          <a:p>
            <a:pPr algn="l">
              <a:lnSpc>
                <a:spcPts val="5849"/>
              </a:lnSpc>
            </a:pPr>
            <a:r>
              <a:rPr lang="en-US" sz="4499" spc="44" b="true">
                <a:solidFill>
                  <a:srgbClr val="000000"/>
                </a:solidFill>
                <a:latin typeface="Public Sans Bold"/>
                <a:ea typeface="Public Sans Bold"/>
                <a:cs typeface="Public Sans Bold"/>
                <a:sym typeface="Public Sans Bold"/>
              </a:rPr>
              <a:t>Dataset completo</a:t>
            </a:r>
          </a:p>
        </p:txBody>
      </p:sp>
      <p:sp>
        <p:nvSpPr>
          <p:cNvPr name="TextBox 6" id="6"/>
          <p:cNvSpPr txBox="true"/>
          <p:nvPr/>
        </p:nvSpPr>
        <p:spPr>
          <a:xfrm rot="0">
            <a:off x="1866008" y="5105400"/>
            <a:ext cx="4118371" cy="1981200"/>
          </a:xfrm>
          <a:prstGeom prst="rect">
            <a:avLst/>
          </a:prstGeom>
        </p:spPr>
        <p:txBody>
          <a:bodyPr anchor="t" rtlCol="false" tIns="0" lIns="0" bIns="0" rIns="0">
            <a:spAutoFit/>
          </a:bodyPr>
          <a:lstStyle/>
          <a:p>
            <a:pPr algn="l">
              <a:lnSpc>
                <a:spcPts val="3899"/>
              </a:lnSpc>
            </a:pPr>
            <a:r>
              <a:rPr lang="en-US" sz="2999" spc="29">
                <a:solidFill>
                  <a:srgbClr val="000000"/>
                </a:solidFill>
                <a:latin typeface="Public Sans"/>
                <a:ea typeface="Public Sans"/>
                <a:cs typeface="Public Sans"/>
                <a:sym typeface="Public Sans"/>
              </a:rPr>
              <a:t>Accuracy: 0.9328</a:t>
            </a:r>
          </a:p>
          <a:p>
            <a:pPr algn="l">
              <a:lnSpc>
                <a:spcPts val="3899"/>
              </a:lnSpc>
            </a:pPr>
            <a:r>
              <a:rPr lang="en-US" sz="2999" spc="29">
                <a:solidFill>
                  <a:srgbClr val="000000"/>
                </a:solidFill>
                <a:latin typeface="Public Sans"/>
                <a:ea typeface="Public Sans"/>
                <a:cs typeface="Public Sans"/>
                <a:sym typeface="Public Sans"/>
              </a:rPr>
              <a:t>Precision: 0.9255</a:t>
            </a:r>
          </a:p>
          <a:p>
            <a:pPr algn="l">
              <a:lnSpc>
                <a:spcPts val="3899"/>
              </a:lnSpc>
            </a:pPr>
            <a:r>
              <a:rPr lang="en-US" sz="2999" spc="29">
                <a:solidFill>
                  <a:srgbClr val="000000"/>
                </a:solidFill>
                <a:latin typeface="Public Sans"/>
                <a:ea typeface="Public Sans"/>
                <a:cs typeface="Public Sans"/>
                <a:sym typeface="Public Sans"/>
              </a:rPr>
              <a:t>Recall: 0.9358</a:t>
            </a:r>
          </a:p>
          <a:p>
            <a:pPr algn="l">
              <a:lnSpc>
                <a:spcPts val="3899"/>
              </a:lnSpc>
            </a:pPr>
            <a:r>
              <a:rPr lang="en-US" sz="2999" spc="29">
                <a:solidFill>
                  <a:srgbClr val="000000"/>
                </a:solidFill>
                <a:latin typeface="Public Sans"/>
                <a:ea typeface="Public Sans"/>
                <a:cs typeface="Public Sans"/>
                <a:sym typeface="Public Sans"/>
              </a:rPr>
              <a:t>F1-score: 0.9260</a:t>
            </a:r>
          </a:p>
        </p:txBody>
      </p:sp>
    </p:spTree>
  </p:cSld>
  <p:clrMapOvr>
    <a:masterClrMapping/>
  </p:clrMapOvr>
  <p:transition spd="fast">
    <p:cover dir="d"/>
  </p:transition>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2626992"/>
            <a:ext cx="7755916" cy="6631308"/>
          </a:xfrm>
          <a:custGeom>
            <a:avLst/>
            <a:gdLst/>
            <a:ahLst/>
            <a:cxnLst/>
            <a:rect r="r" b="b" t="t" l="l"/>
            <a:pathLst>
              <a:path h="6631308" w="7755916">
                <a:moveTo>
                  <a:pt x="0" y="0"/>
                </a:moveTo>
                <a:lnTo>
                  <a:pt x="7755916" y="0"/>
                </a:lnTo>
                <a:lnTo>
                  <a:pt x="7755916" y="6631308"/>
                </a:lnTo>
                <a:lnTo>
                  <a:pt x="0" y="6631308"/>
                </a:lnTo>
                <a:lnTo>
                  <a:pt x="0" y="0"/>
                </a:lnTo>
                <a:close/>
              </a:path>
            </a:pathLst>
          </a:custGeom>
          <a:blipFill>
            <a:blip r:embed="rId4"/>
            <a:stretch>
              <a:fillRect l="0" t="0" r="0" b="0"/>
            </a:stretch>
          </a:blipFill>
        </p:spPr>
      </p:sp>
      <p:sp>
        <p:nvSpPr>
          <p:cNvPr name="TextBox 4" id="4"/>
          <p:cNvSpPr txBox="true"/>
          <p:nvPr/>
        </p:nvSpPr>
        <p:spPr>
          <a:xfrm rot="0">
            <a:off x="1028700" y="1333500"/>
            <a:ext cx="14622073"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RESULTADOS</a:t>
            </a:r>
          </a:p>
        </p:txBody>
      </p:sp>
      <p:sp>
        <p:nvSpPr>
          <p:cNvPr name="TextBox 5" id="5"/>
          <p:cNvSpPr txBox="true"/>
          <p:nvPr/>
        </p:nvSpPr>
        <p:spPr>
          <a:xfrm rot="0">
            <a:off x="1866008" y="3964140"/>
            <a:ext cx="6868462" cy="723900"/>
          </a:xfrm>
          <a:prstGeom prst="rect">
            <a:avLst/>
          </a:prstGeom>
        </p:spPr>
        <p:txBody>
          <a:bodyPr anchor="t" rtlCol="false" tIns="0" lIns="0" bIns="0" rIns="0">
            <a:spAutoFit/>
          </a:bodyPr>
          <a:lstStyle/>
          <a:p>
            <a:pPr algn="l">
              <a:lnSpc>
                <a:spcPts val="5849"/>
              </a:lnSpc>
            </a:pPr>
            <a:r>
              <a:rPr lang="en-US" sz="4499" spc="44" b="true">
                <a:solidFill>
                  <a:srgbClr val="000000"/>
                </a:solidFill>
                <a:latin typeface="Public Sans Bold"/>
                <a:ea typeface="Public Sans Bold"/>
                <a:cs typeface="Public Sans Bold"/>
                <a:sym typeface="Public Sans Bold"/>
              </a:rPr>
              <a:t>Dataset submuestreado</a:t>
            </a:r>
          </a:p>
        </p:txBody>
      </p:sp>
      <p:sp>
        <p:nvSpPr>
          <p:cNvPr name="TextBox 6" id="6"/>
          <p:cNvSpPr txBox="true"/>
          <p:nvPr/>
        </p:nvSpPr>
        <p:spPr>
          <a:xfrm rot="0">
            <a:off x="1866008" y="5105400"/>
            <a:ext cx="4118371" cy="1981200"/>
          </a:xfrm>
          <a:prstGeom prst="rect">
            <a:avLst/>
          </a:prstGeom>
        </p:spPr>
        <p:txBody>
          <a:bodyPr anchor="t" rtlCol="false" tIns="0" lIns="0" bIns="0" rIns="0">
            <a:spAutoFit/>
          </a:bodyPr>
          <a:lstStyle/>
          <a:p>
            <a:pPr algn="l">
              <a:lnSpc>
                <a:spcPts val="3899"/>
              </a:lnSpc>
            </a:pPr>
            <a:r>
              <a:rPr lang="en-US" sz="2999" spc="29">
                <a:solidFill>
                  <a:srgbClr val="000000"/>
                </a:solidFill>
                <a:latin typeface="Public Sans"/>
                <a:ea typeface="Public Sans"/>
                <a:cs typeface="Public Sans"/>
                <a:sym typeface="Public Sans"/>
              </a:rPr>
              <a:t>Accuracy: 0.6339</a:t>
            </a:r>
          </a:p>
          <a:p>
            <a:pPr algn="l">
              <a:lnSpc>
                <a:spcPts val="3899"/>
              </a:lnSpc>
            </a:pPr>
            <a:r>
              <a:rPr lang="en-US" sz="2999" spc="29">
                <a:solidFill>
                  <a:srgbClr val="000000"/>
                </a:solidFill>
                <a:latin typeface="Public Sans"/>
                <a:ea typeface="Public Sans"/>
                <a:cs typeface="Public Sans"/>
                <a:sym typeface="Public Sans"/>
              </a:rPr>
              <a:t>Precision: 0.9212</a:t>
            </a:r>
          </a:p>
          <a:p>
            <a:pPr algn="l">
              <a:lnSpc>
                <a:spcPts val="3899"/>
              </a:lnSpc>
            </a:pPr>
            <a:r>
              <a:rPr lang="en-US" sz="2999" spc="29">
                <a:solidFill>
                  <a:srgbClr val="000000"/>
                </a:solidFill>
                <a:latin typeface="Public Sans"/>
                <a:ea typeface="Public Sans"/>
                <a:cs typeface="Public Sans"/>
                <a:sym typeface="Public Sans"/>
              </a:rPr>
              <a:t>Recall: 0.6339</a:t>
            </a:r>
          </a:p>
          <a:p>
            <a:pPr algn="l">
              <a:lnSpc>
                <a:spcPts val="3899"/>
              </a:lnSpc>
            </a:pPr>
            <a:r>
              <a:rPr lang="en-US" sz="2999" spc="29">
                <a:solidFill>
                  <a:srgbClr val="000000"/>
                </a:solidFill>
                <a:latin typeface="Public Sans"/>
                <a:ea typeface="Public Sans"/>
                <a:cs typeface="Public Sans"/>
                <a:sym typeface="Public Sans"/>
              </a:rPr>
              <a:t>F1-score: 0.7244</a:t>
            </a:r>
          </a:p>
        </p:txBody>
      </p:sp>
    </p:spTree>
  </p:cSld>
  <p:clrMapOvr>
    <a:masterClrMapping/>
  </p:clrMapOvr>
  <p:transition spd="fast">
    <p:push dir="l"/>
  </p:transition>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042111" y="3555619"/>
          <a:ext cx="14203779" cy="4637772"/>
        </p:xfrm>
        <a:graphic>
          <a:graphicData uri="http://schemas.openxmlformats.org/drawingml/2006/table">
            <a:tbl>
              <a:tblPr/>
              <a:tblGrid>
                <a:gridCol w="3153175"/>
                <a:gridCol w="10541016"/>
                <a:gridCol w="509588"/>
              </a:tblGrid>
              <a:tr h="1067271">
                <a:tc>
                  <a:txBody>
                    <a:bodyPr anchor="t" rtlCol="false"/>
                    <a:lstStyle/>
                    <a:p>
                      <a:pPr algn="l">
                        <a:lnSpc>
                          <a:spcPts val="2520"/>
                        </a:lnSpc>
                        <a:defRPr/>
                      </a:pPr>
                      <a:r>
                        <a:rPr lang="en-US" sz="1800" b="true">
                          <a:solidFill>
                            <a:srgbClr val="000000"/>
                          </a:solidFill>
                          <a:latin typeface="Public Sans Bold"/>
                          <a:ea typeface="Public Sans Bold"/>
                          <a:cs typeface="Public Sans Bold"/>
                          <a:sym typeface="Public Sans Bold"/>
                        </a:rPr>
                        <a:t>ENFOQUE</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r>
                        <a:rPr lang="en-US" sz="1800" b="true">
                          <a:solidFill>
                            <a:srgbClr val="000000"/>
                          </a:solidFill>
                          <a:latin typeface="Public Sans Bold"/>
                          <a:ea typeface="Public Sans Bold"/>
                          <a:cs typeface="Public Sans Bold"/>
                          <a:sym typeface="Public Sans Bold"/>
                        </a:rPr>
                        <a:t>DESCRIPCION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85850">
                <a:tc>
                  <a:txBody>
                    <a:bodyPr anchor="t" rtlCol="false"/>
                    <a:lstStyle/>
                    <a:p>
                      <a:pPr algn="l">
                        <a:lnSpc>
                          <a:spcPts val="2520"/>
                        </a:lnSpc>
                        <a:defRPr/>
                      </a:pPr>
                      <a:r>
                        <a:rPr lang="en-US" sz="1800">
                          <a:solidFill>
                            <a:srgbClr val="000000"/>
                          </a:solidFill>
                          <a:latin typeface="Public Sans"/>
                          <a:ea typeface="Public Sans"/>
                          <a:cs typeface="Public Sans"/>
                          <a:sym typeface="Public Sans"/>
                        </a:rPr>
                        <a:t>Data original</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ublic Sans"/>
                          <a:ea typeface="Public Sans"/>
                          <a:cs typeface="Public Sans"/>
                          <a:sym typeface="Public Sans"/>
                        </a:rPr>
                        <a:t>Da un peso casi totalitario a el conductor y a la mala condicion del camino por lo que hay que priorizar la atencion del conductor al camino he evitar distracciones como el telefono.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400175">
                <a:tc>
                  <a:txBody>
                    <a:bodyPr anchor="t" rtlCol="false"/>
                    <a:lstStyle/>
                    <a:p>
                      <a:pPr algn="l">
                        <a:lnSpc>
                          <a:spcPts val="2520"/>
                        </a:lnSpc>
                        <a:defRPr/>
                      </a:pPr>
                      <a:r>
                        <a:rPr lang="en-US" sz="1800">
                          <a:solidFill>
                            <a:srgbClr val="000000"/>
                          </a:solidFill>
                          <a:latin typeface="Public Sans"/>
                          <a:ea typeface="Public Sans"/>
                          <a:cs typeface="Public Sans"/>
                          <a:sym typeface="Public Sans"/>
                        </a:rPr>
                        <a:t>Data submuestrada</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ublic Sans"/>
                          <a:ea typeface="Public Sans"/>
                          <a:cs typeface="Public Sans"/>
                          <a:sym typeface="Public Sans"/>
                        </a:rPr>
                        <a:t>Tuvo una mayor acto de presencia los factores de falla de vehiculo y mala condicion del camino</a:t>
                      </a:r>
                      <a:endParaRPr lang="en-US" sz="1100"/>
                    </a:p>
                    <a:p>
                      <a:pPr algn="l">
                        <a:lnSpc>
                          <a:spcPts val="2520"/>
                        </a:lnSpc>
                      </a:pPr>
                      <a:r>
                        <a:rPr lang="en-US" sz="1800">
                          <a:solidFill>
                            <a:srgbClr val="000000"/>
                          </a:solidFill>
                          <a:latin typeface="Public Sans"/>
                          <a:ea typeface="Public Sans"/>
                          <a:cs typeface="Public Sans"/>
                          <a:sym typeface="Public Sans"/>
                        </a:rPr>
                        <a:t>esto nos indica que es importante a considerar el mantenimiento constante de los nuestros vehiculos</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84476">
                <a:tc>
                  <a:txBody>
                    <a:bodyPr anchor="t" rtlCol="false"/>
                    <a:lstStyle/>
                    <a:p>
                      <a:pPr algn="l">
                        <a:lnSpc>
                          <a:spcPts val="2520"/>
                        </a:lnSpc>
                        <a:defRPr/>
                      </a:pPr>
                      <a:r>
                        <a:rPr lang="en-US" sz="1800">
                          <a:solidFill>
                            <a:srgbClr val="000000"/>
                          </a:solidFill>
                          <a:latin typeface="Public Sans"/>
                          <a:ea typeface="Public Sans"/>
                          <a:cs typeface="Public Sans"/>
                          <a:sym typeface="Public Sans"/>
                        </a:rPr>
                        <a:t>Rendimientos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ublic Sans"/>
                          <a:ea typeface="Public Sans"/>
                          <a:cs typeface="Public Sans"/>
                          <a:sym typeface="Public Sans"/>
                        </a:rPr>
                        <a:t>Cambian los puntajes de rendimiento de los modelos al crear un balance en los datos lo cual nos puede dar una idea de clases minoritarias que puedes ser opacadas.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333500"/>
            <a:ext cx="14622073"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CONCLUSIONES</a:t>
            </a:r>
          </a:p>
        </p:txBody>
      </p:sp>
    </p:spTree>
  </p:cSld>
  <p:clrMapOvr>
    <a:masterClrMapping/>
  </p:clrMapOvr>
  <p:transition spd="fast">
    <p:push dir="l"/>
  </p:transition>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TextBox 2" id="2"/>
          <p:cNvSpPr txBox="true"/>
          <p:nvPr/>
        </p:nvSpPr>
        <p:spPr>
          <a:xfrm rot="0">
            <a:off x="3379905" y="1400175"/>
            <a:ext cx="13879395" cy="1469119"/>
          </a:xfrm>
          <a:prstGeom prst="rect">
            <a:avLst/>
          </a:prstGeom>
        </p:spPr>
        <p:txBody>
          <a:bodyPr anchor="t" rtlCol="false" tIns="0" lIns="0" bIns="0" rIns="0">
            <a:spAutoFit/>
          </a:bodyPr>
          <a:lstStyle/>
          <a:p>
            <a:pPr algn="l">
              <a:lnSpc>
                <a:spcPts val="10526"/>
              </a:lnSpc>
            </a:pPr>
            <a:r>
              <a:rPr lang="en-US" b="true" sz="12099" spc="362">
                <a:solidFill>
                  <a:srgbClr val="000000"/>
                </a:solidFill>
                <a:latin typeface="Public Sans Heavy"/>
                <a:ea typeface="Public Sans Heavy"/>
                <a:cs typeface="Public Sans Heavy"/>
                <a:sym typeface="Public Sans Heavy"/>
              </a:rPr>
              <a:t>CONCLUSIONES</a:t>
            </a:r>
          </a:p>
        </p:txBody>
      </p:sp>
      <p:sp>
        <p:nvSpPr>
          <p:cNvPr name="TextBox 3" id="3"/>
          <p:cNvSpPr txBox="true"/>
          <p:nvPr/>
        </p:nvSpPr>
        <p:spPr>
          <a:xfrm rot="0">
            <a:off x="5257867" y="3240769"/>
            <a:ext cx="10123471" cy="1469119"/>
          </a:xfrm>
          <a:prstGeom prst="rect">
            <a:avLst/>
          </a:prstGeom>
        </p:spPr>
        <p:txBody>
          <a:bodyPr anchor="t" rtlCol="false" tIns="0" lIns="0" bIns="0" rIns="0">
            <a:spAutoFit/>
          </a:bodyPr>
          <a:lstStyle/>
          <a:p>
            <a:pPr algn="l">
              <a:lnSpc>
                <a:spcPts val="10526"/>
              </a:lnSpc>
            </a:pPr>
            <a:r>
              <a:rPr lang="en-US" b="true" sz="12099" spc="362">
                <a:solidFill>
                  <a:srgbClr val="FA6506"/>
                </a:solidFill>
                <a:latin typeface="Public Sans Heavy"/>
                <a:ea typeface="Public Sans Heavy"/>
                <a:cs typeface="Public Sans Heavy"/>
                <a:sym typeface="Public Sans Heavy"/>
              </a:rPr>
              <a:t>FINALES</a:t>
            </a:r>
          </a:p>
        </p:txBody>
      </p:sp>
      <p:sp>
        <p:nvSpPr>
          <p:cNvPr name="Freeform 4" id="4"/>
          <p:cNvSpPr/>
          <p:nvPr/>
        </p:nvSpPr>
        <p:spPr>
          <a:xfrm flipH="false" flipV="false" rot="-5400000">
            <a:off x="-4114800" y="1575197"/>
            <a:ext cx="10287000" cy="7136606"/>
          </a:xfrm>
          <a:custGeom>
            <a:avLst/>
            <a:gdLst/>
            <a:ahLst/>
            <a:cxnLst/>
            <a:rect r="r" b="b" t="t" l="l"/>
            <a:pathLst>
              <a:path h="7136606" w="10287000">
                <a:moveTo>
                  <a:pt x="0" y="0"/>
                </a:moveTo>
                <a:lnTo>
                  <a:pt x="10287000" y="0"/>
                </a:lnTo>
                <a:lnTo>
                  <a:pt x="10287000" y="7136606"/>
                </a:lnTo>
                <a:lnTo>
                  <a:pt x="0" y="71366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cover dir="l"/>
  </p:transition>
</p:sld>
</file>

<file path=ppt/slides/slide4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333500"/>
            <a:ext cx="13354150" cy="2465067"/>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RESULTADOS FINALES</a:t>
            </a:r>
          </a:p>
        </p:txBody>
      </p:sp>
      <p:grpSp>
        <p:nvGrpSpPr>
          <p:cNvPr name="Group 3" id="3"/>
          <p:cNvGrpSpPr/>
          <p:nvPr/>
        </p:nvGrpSpPr>
        <p:grpSpPr>
          <a:xfrm rot="0">
            <a:off x="1028700" y="4051935"/>
            <a:ext cx="5115077" cy="5206365"/>
            <a:chOff x="0" y="0"/>
            <a:chExt cx="6820103" cy="6941820"/>
          </a:xfrm>
        </p:grpSpPr>
        <p:sp>
          <p:nvSpPr>
            <p:cNvPr name="TextBox 4" id="4"/>
            <p:cNvSpPr txBox="true"/>
            <p:nvPr/>
          </p:nvSpPr>
          <p:spPr>
            <a:xfrm rot="0">
              <a:off x="0" y="667173"/>
              <a:ext cx="6820103" cy="6274647"/>
            </a:xfrm>
            <a:prstGeom prst="rect">
              <a:avLst/>
            </a:prstGeom>
          </p:spPr>
          <p:txBody>
            <a:bodyPr anchor="t" rtlCol="false" tIns="0" lIns="0" bIns="0" rIns="0">
              <a:spAutoFit/>
            </a:bodyPr>
            <a:lstStyle/>
            <a:p>
              <a:pPr algn="l">
                <a:lnSpc>
                  <a:spcPts val="2859"/>
                </a:lnSpc>
              </a:pPr>
              <a:r>
                <a:rPr lang="en-US" sz="2199" spc="21">
                  <a:solidFill>
                    <a:srgbClr val="000000"/>
                  </a:solidFill>
                  <a:latin typeface="Public Sans"/>
                  <a:ea typeface="Public Sans"/>
                  <a:cs typeface="Public Sans"/>
                  <a:sym typeface="Public Sans"/>
                </a:rPr>
                <a:t>Se identificaron patrones espaciales y de comportamiento en los accidentes mediante el análisis de clustering. La segmentación permitió agrupar los eventos de acuerdo con variables como ubicación, hora y características del accidente, lo que facilita la detección de “hotspots” o zonas de mayor riesgo. Esta agrupación no supervisada ofrece una visión valiosa para enfocar acciones preventivas y optimizar la asignación de recursos en seguridad vial.</a:t>
              </a:r>
            </a:p>
          </p:txBody>
        </p:sp>
        <p:sp>
          <p:nvSpPr>
            <p:cNvPr name="TextBox 5" id="5"/>
            <p:cNvSpPr txBox="true"/>
            <p:nvPr/>
          </p:nvSpPr>
          <p:spPr>
            <a:xfrm rot="0">
              <a:off x="0" y="-38100"/>
              <a:ext cx="6820103" cy="483447"/>
            </a:xfrm>
            <a:prstGeom prst="rect">
              <a:avLst/>
            </a:prstGeom>
          </p:spPr>
          <p:txBody>
            <a:bodyPr anchor="t" rtlCol="false" tIns="0" lIns="0" bIns="0" rIns="0">
              <a:spAutoFit/>
            </a:bodyPr>
            <a:lstStyle/>
            <a:p>
              <a:pPr algn="l">
                <a:lnSpc>
                  <a:spcPts val="2859"/>
                </a:lnSpc>
              </a:pPr>
              <a:r>
                <a:rPr lang="en-US" sz="2199" spc="21" b="true">
                  <a:solidFill>
                    <a:srgbClr val="000000"/>
                  </a:solidFill>
                  <a:latin typeface="Public Sans Bold"/>
                  <a:ea typeface="Public Sans Bold"/>
                  <a:cs typeface="Public Sans Bold"/>
                  <a:sym typeface="Public Sans Bold"/>
                </a:rPr>
                <a:t>Modelo de agrupación </a:t>
              </a:r>
            </a:p>
          </p:txBody>
        </p:sp>
      </p:grpSp>
      <p:grpSp>
        <p:nvGrpSpPr>
          <p:cNvPr name="Group 6" id="6"/>
          <p:cNvGrpSpPr/>
          <p:nvPr/>
        </p:nvGrpSpPr>
        <p:grpSpPr>
          <a:xfrm rot="0">
            <a:off x="6586461" y="4051935"/>
            <a:ext cx="5115077" cy="5206365"/>
            <a:chOff x="0" y="0"/>
            <a:chExt cx="6820103" cy="6941820"/>
          </a:xfrm>
        </p:grpSpPr>
        <p:sp>
          <p:nvSpPr>
            <p:cNvPr name="TextBox 7" id="7"/>
            <p:cNvSpPr txBox="true"/>
            <p:nvPr/>
          </p:nvSpPr>
          <p:spPr>
            <a:xfrm rot="0">
              <a:off x="0" y="667173"/>
              <a:ext cx="6820103" cy="6274647"/>
            </a:xfrm>
            <a:prstGeom prst="rect">
              <a:avLst/>
            </a:prstGeom>
          </p:spPr>
          <p:txBody>
            <a:bodyPr anchor="t" rtlCol="false" tIns="0" lIns="0" bIns="0" rIns="0">
              <a:spAutoFit/>
            </a:bodyPr>
            <a:lstStyle/>
            <a:p>
              <a:pPr algn="l">
                <a:lnSpc>
                  <a:spcPts val="2859"/>
                </a:lnSpc>
              </a:pPr>
              <a:r>
                <a:rPr lang="en-US" sz="2199" spc="21">
                  <a:solidFill>
                    <a:srgbClr val="000000"/>
                  </a:solidFill>
                  <a:latin typeface="Public Sans"/>
                  <a:ea typeface="Public Sans"/>
                  <a:cs typeface="Public Sans"/>
                  <a:sym typeface="Public Sans"/>
                </a:rPr>
                <a:t>A partir de la agregación de los datos por municipio, hora y día de la semana, se logró desarrollar un modelo predictivo que estima la probabilidad de severidad de los accidentes. El modelo (con LightGBM, tras optimización de hiperparámetros) demostró un desempeño razonable mediante métricas como MAE y R², lo que indica su utilidad para anticipar situaciones de mayor riesgo y apoyar la toma de decisiones estratégicas en la prevención de accidentes.</a:t>
              </a:r>
            </a:p>
          </p:txBody>
        </p:sp>
        <p:sp>
          <p:nvSpPr>
            <p:cNvPr name="TextBox 8" id="8"/>
            <p:cNvSpPr txBox="true"/>
            <p:nvPr/>
          </p:nvSpPr>
          <p:spPr>
            <a:xfrm rot="0">
              <a:off x="0" y="-38100"/>
              <a:ext cx="6820103" cy="483447"/>
            </a:xfrm>
            <a:prstGeom prst="rect">
              <a:avLst/>
            </a:prstGeom>
          </p:spPr>
          <p:txBody>
            <a:bodyPr anchor="t" rtlCol="false" tIns="0" lIns="0" bIns="0" rIns="0">
              <a:spAutoFit/>
            </a:bodyPr>
            <a:lstStyle/>
            <a:p>
              <a:pPr algn="l">
                <a:lnSpc>
                  <a:spcPts val="2859"/>
                </a:lnSpc>
              </a:pPr>
              <a:r>
                <a:rPr lang="en-US" sz="2199" spc="21" b="true">
                  <a:solidFill>
                    <a:srgbClr val="000000"/>
                  </a:solidFill>
                  <a:latin typeface="Public Sans Bold"/>
                  <a:ea typeface="Public Sans Bold"/>
                  <a:cs typeface="Public Sans Bold"/>
                  <a:sym typeface="Public Sans Bold"/>
                </a:rPr>
                <a:t>Modelo de regresión</a:t>
              </a:r>
            </a:p>
          </p:txBody>
        </p:sp>
      </p:grpSp>
      <p:grpSp>
        <p:nvGrpSpPr>
          <p:cNvPr name="Group 9" id="9"/>
          <p:cNvGrpSpPr/>
          <p:nvPr/>
        </p:nvGrpSpPr>
        <p:grpSpPr>
          <a:xfrm rot="0">
            <a:off x="12139689" y="4051935"/>
            <a:ext cx="5119611" cy="4844415"/>
            <a:chOff x="0" y="0"/>
            <a:chExt cx="6826148" cy="6459220"/>
          </a:xfrm>
        </p:grpSpPr>
        <p:sp>
          <p:nvSpPr>
            <p:cNvPr name="TextBox 10" id="10"/>
            <p:cNvSpPr txBox="true"/>
            <p:nvPr/>
          </p:nvSpPr>
          <p:spPr>
            <a:xfrm rot="0">
              <a:off x="0" y="667173"/>
              <a:ext cx="6826148" cy="5792047"/>
            </a:xfrm>
            <a:prstGeom prst="rect">
              <a:avLst/>
            </a:prstGeom>
          </p:spPr>
          <p:txBody>
            <a:bodyPr anchor="t" rtlCol="false" tIns="0" lIns="0" bIns="0" rIns="0">
              <a:spAutoFit/>
            </a:bodyPr>
            <a:lstStyle/>
            <a:p>
              <a:pPr algn="l">
                <a:lnSpc>
                  <a:spcPts val="2859"/>
                </a:lnSpc>
              </a:pPr>
              <a:r>
                <a:rPr lang="en-US" sz="2199" spc="21">
                  <a:solidFill>
                    <a:srgbClr val="000000"/>
                  </a:solidFill>
                  <a:latin typeface="Public Sans"/>
                  <a:ea typeface="Public Sans"/>
                  <a:cs typeface="Public Sans"/>
                  <a:sym typeface="Public Sans"/>
                </a:rPr>
                <a:t>El análisis de clasificación permitió categorizar los accidentes en función de variables relevantes, identificando con claridad las clases o tipos de accidente predominantes. Este enfoque complementa el modelo de regresión al ofrecer una segmentación detallada, lo que contribuye a comprender mejor la dinámica de los accidentes y a establecer medidas focalizadas según la gravedad o el tipo detectado.</a:t>
              </a:r>
            </a:p>
          </p:txBody>
        </p:sp>
        <p:sp>
          <p:nvSpPr>
            <p:cNvPr name="TextBox 11" id="11"/>
            <p:cNvSpPr txBox="true"/>
            <p:nvPr/>
          </p:nvSpPr>
          <p:spPr>
            <a:xfrm rot="0">
              <a:off x="0" y="-38100"/>
              <a:ext cx="6826148" cy="483447"/>
            </a:xfrm>
            <a:prstGeom prst="rect">
              <a:avLst/>
            </a:prstGeom>
          </p:spPr>
          <p:txBody>
            <a:bodyPr anchor="t" rtlCol="false" tIns="0" lIns="0" bIns="0" rIns="0">
              <a:spAutoFit/>
            </a:bodyPr>
            <a:lstStyle/>
            <a:p>
              <a:pPr algn="l">
                <a:lnSpc>
                  <a:spcPts val="2859"/>
                </a:lnSpc>
              </a:pPr>
              <a:r>
                <a:rPr lang="en-US" sz="2199" spc="21" b="true">
                  <a:solidFill>
                    <a:srgbClr val="000000"/>
                  </a:solidFill>
                  <a:latin typeface="Public Sans Bold"/>
                  <a:ea typeface="Public Sans Bold"/>
                  <a:cs typeface="Public Sans Bold"/>
                  <a:sym typeface="Public Sans Bold"/>
                </a:rPr>
                <a:t>Modelo de clasificación</a:t>
              </a:r>
            </a:p>
          </p:txBody>
        </p:sp>
      </p:grpSp>
    </p:spTree>
  </p:cSld>
  <p:clrMapOvr>
    <a:masterClrMapping/>
  </p:clrMapOvr>
  <p:transition spd="slow">
    <p:push dir="l"/>
  </p:transition>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03715" y="4260850"/>
            <a:ext cx="3398326" cy="1717675"/>
          </a:xfrm>
          <a:prstGeom prst="rect">
            <a:avLst/>
          </a:prstGeom>
        </p:spPr>
        <p:txBody>
          <a:bodyPr anchor="t" rtlCol="false" tIns="0" lIns="0" bIns="0" rIns="0">
            <a:spAutoFit/>
          </a:bodyPr>
          <a:lstStyle/>
          <a:p>
            <a:pPr algn="l">
              <a:lnSpc>
                <a:spcPts val="4550"/>
              </a:lnSpc>
            </a:pPr>
            <a:r>
              <a:rPr lang="en-US" sz="3500" spc="35" b="true">
                <a:solidFill>
                  <a:srgbClr val="000000"/>
                </a:solidFill>
                <a:latin typeface="Public Sans Bold"/>
                <a:ea typeface="Public Sans Bold"/>
                <a:cs typeface="Public Sans Bold"/>
                <a:sym typeface="Public Sans Bold"/>
              </a:rPr>
              <a:t>Prevención de accidentes de tránsito</a:t>
            </a:r>
          </a:p>
        </p:txBody>
      </p:sp>
      <p:sp>
        <p:nvSpPr>
          <p:cNvPr name="TextBox 4" id="4"/>
          <p:cNvSpPr txBox="true"/>
          <p:nvPr/>
        </p:nvSpPr>
        <p:spPr>
          <a:xfrm rot="0">
            <a:off x="11526323" y="3975100"/>
            <a:ext cx="5357962" cy="2289175"/>
          </a:xfrm>
          <a:prstGeom prst="rect">
            <a:avLst/>
          </a:prstGeom>
        </p:spPr>
        <p:txBody>
          <a:bodyPr anchor="t" rtlCol="false" tIns="0" lIns="0" bIns="0" rIns="0">
            <a:spAutoFit/>
          </a:bodyPr>
          <a:lstStyle/>
          <a:p>
            <a:pPr algn="l">
              <a:lnSpc>
                <a:spcPts val="4550"/>
              </a:lnSpc>
            </a:pPr>
            <a:r>
              <a:rPr lang="en-US" sz="3500" spc="35" b="true">
                <a:solidFill>
                  <a:srgbClr val="000000"/>
                </a:solidFill>
                <a:latin typeface="Public Sans Bold"/>
                <a:ea typeface="Public Sans Bold"/>
                <a:cs typeface="Public Sans Bold"/>
                <a:sym typeface="Public Sans Bold"/>
              </a:rPr>
              <a:t>Implementar en centro de atención médica urgente ubicados en zonas rojas</a:t>
            </a:r>
          </a:p>
        </p:txBody>
      </p:sp>
      <p:sp>
        <p:nvSpPr>
          <p:cNvPr name="TextBox 5" id="5"/>
          <p:cNvSpPr txBox="true"/>
          <p:nvPr/>
        </p:nvSpPr>
        <p:spPr>
          <a:xfrm rot="0">
            <a:off x="1028700" y="1333500"/>
            <a:ext cx="14622073"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IMPLEMENTACIÓN</a:t>
            </a:r>
          </a:p>
        </p:txBody>
      </p:sp>
      <p:sp>
        <p:nvSpPr>
          <p:cNvPr name="TextBox 6" id="6"/>
          <p:cNvSpPr txBox="true"/>
          <p:nvPr/>
        </p:nvSpPr>
        <p:spPr>
          <a:xfrm rot="0">
            <a:off x="5764066" y="3975100"/>
            <a:ext cx="4800910" cy="2289175"/>
          </a:xfrm>
          <a:prstGeom prst="rect">
            <a:avLst/>
          </a:prstGeom>
        </p:spPr>
        <p:txBody>
          <a:bodyPr anchor="t" rtlCol="false" tIns="0" lIns="0" bIns="0" rIns="0">
            <a:spAutoFit/>
          </a:bodyPr>
          <a:lstStyle/>
          <a:p>
            <a:pPr algn="l">
              <a:lnSpc>
                <a:spcPts val="4550"/>
              </a:lnSpc>
            </a:pPr>
            <a:r>
              <a:rPr lang="en-US" sz="3500" spc="35" b="true">
                <a:solidFill>
                  <a:srgbClr val="000000"/>
                </a:solidFill>
                <a:latin typeface="Public Sans Bold"/>
                <a:ea typeface="Public Sans Bold"/>
                <a:cs typeface="Public Sans Bold"/>
                <a:sym typeface="Public Sans Bold"/>
              </a:rPr>
              <a:t>Proveer información a grupos vulnerables como motoclistas, ciclistas, peatones</a:t>
            </a:r>
          </a:p>
        </p:txBody>
      </p:sp>
    </p:spTree>
  </p:cSld>
  <p:clrMapOvr>
    <a:masterClrMapping/>
  </p:clrMapOvr>
  <p:transition spd="slow">
    <p:cover dir="l"/>
  </p:transition>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53950" y="3975100"/>
            <a:ext cx="3773567" cy="2289175"/>
          </a:xfrm>
          <a:prstGeom prst="rect">
            <a:avLst/>
          </a:prstGeom>
        </p:spPr>
        <p:txBody>
          <a:bodyPr anchor="t" rtlCol="false" tIns="0" lIns="0" bIns="0" rIns="0">
            <a:spAutoFit/>
          </a:bodyPr>
          <a:lstStyle/>
          <a:p>
            <a:pPr algn="l">
              <a:lnSpc>
                <a:spcPts val="4550"/>
              </a:lnSpc>
            </a:pPr>
            <a:r>
              <a:rPr lang="en-US" sz="3500" spc="35" b="true">
                <a:solidFill>
                  <a:srgbClr val="000000"/>
                </a:solidFill>
                <a:latin typeface="Public Sans Bold"/>
                <a:ea typeface="Public Sans Bold"/>
                <a:cs typeface="Public Sans Bold"/>
                <a:sym typeface="Public Sans Bold"/>
              </a:rPr>
              <a:t>Detección de Zonas de Riesgo, Planeación Urbana y Vial</a:t>
            </a:r>
          </a:p>
        </p:txBody>
      </p:sp>
      <p:sp>
        <p:nvSpPr>
          <p:cNvPr name="TextBox 3" id="3"/>
          <p:cNvSpPr txBox="true"/>
          <p:nvPr/>
        </p:nvSpPr>
        <p:spPr>
          <a:xfrm rot="0">
            <a:off x="11932893" y="4546600"/>
            <a:ext cx="4801386" cy="1146175"/>
          </a:xfrm>
          <a:prstGeom prst="rect">
            <a:avLst/>
          </a:prstGeom>
        </p:spPr>
        <p:txBody>
          <a:bodyPr anchor="t" rtlCol="false" tIns="0" lIns="0" bIns="0" rIns="0">
            <a:spAutoFit/>
          </a:bodyPr>
          <a:lstStyle/>
          <a:p>
            <a:pPr algn="l">
              <a:lnSpc>
                <a:spcPts val="4550"/>
              </a:lnSpc>
            </a:pPr>
            <a:r>
              <a:rPr lang="en-US" sz="3500" spc="35" b="true">
                <a:solidFill>
                  <a:srgbClr val="000000"/>
                </a:solidFill>
                <a:latin typeface="Public Sans Bold"/>
                <a:ea typeface="Public Sans Bold"/>
                <a:cs typeface="Public Sans Bold"/>
                <a:sym typeface="Public Sans Bold"/>
              </a:rPr>
              <a:t>Alertas para Usuarios o Conductores</a:t>
            </a:r>
          </a:p>
        </p:txBody>
      </p:sp>
      <p:sp>
        <p:nvSpPr>
          <p:cNvPr name="TextBox 4" id="4"/>
          <p:cNvSpPr txBox="true"/>
          <p:nvPr/>
        </p:nvSpPr>
        <p:spPr>
          <a:xfrm rot="0">
            <a:off x="1028700" y="1333500"/>
            <a:ext cx="14622073"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IMPLEMENTACIÓN</a:t>
            </a:r>
          </a:p>
        </p:txBody>
      </p:sp>
      <p:sp>
        <p:nvSpPr>
          <p:cNvPr name="Freeform 5" id="5"/>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6060942" y="3975100"/>
            <a:ext cx="5134856" cy="2289175"/>
          </a:xfrm>
          <a:prstGeom prst="rect">
            <a:avLst/>
          </a:prstGeom>
        </p:spPr>
        <p:txBody>
          <a:bodyPr anchor="t" rtlCol="false" tIns="0" lIns="0" bIns="0" rIns="0">
            <a:spAutoFit/>
          </a:bodyPr>
          <a:lstStyle/>
          <a:p>
            <a:pPr algn="l">
              <a:lnSpc>
                <a:spcPts val="4550"/>
              </a:lnSpc>
            </a:pPr>
            <a:r>
              <a:rPr lang="en-US" sz="3500" spc="35" b="true">
                <a:solidFill>
                  <a:srgbClr val="000000"/>
                </a:solidFill>
                <a:latin typeface="Public Sans Bold"/>
                <a:ea typeface="Public Sans Bold"/>
                <a:cs typeface="Public Sans Bold"/>
                <a:sym typeface="Public Sans Bold"/>
              </a:rPr>
              <a:t>Campañas de Prevención Específicas, Asistencia a Sistemas de Navegación o Mapas</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732373" y="1028700"/>
            <a:ext cx="3526927" cy="3526927"/>
          </a:xfrm>
          <a:custGeom>
            <a:avLst/>
            <a:gdLst/>
            <a:ahLst/>
            <a:cxnLst/>
            <a:rect r="r" b="b" t="t" l="l"/>
            <a:pathLst>
              <a:path h="3526927" w="3526927">
                <a:moveTo>
                  <a:pt x="0" y="0"/>
                </a:moveTo>
                <a:lnTo>
                  <a:pt x="3526927" y="0"/>
                </a:lnTo>
                <a:lnTo>
                  <a:pt x="3526927" y="3526927"/>
                </a:lnTo>
                <a:lnTo>
                  <a:pt x="0" y="3526927"/>
                </a:lnTo>
                <a:lnTo>
                  <a:pt x="0" y="0"/>
                </a:lnTo>
                <a:close/>
              </a:path>
            </a:pathLst>
          </a:custGeom>
          <a:blipFill>
            <a:blip r:embed="rId4"/>
            <a:stretch>
              <a:fillRect l="0" t="0" r="0" b="0"/>
            </a:stretch>
          </a:blipFill>
        </p:spPr>
      </p:sp>
      <p:sp>
        <p:nvSpPr>
          <p:cNvPr name="TextBox 4" id="4"/>
          <p:cNvSpPr txBox="true"/>
          <p:nvPr/>
        </p:nvSpPr>
        <p:spPr>
          <a:xfrm rot="0">
            <a:off x="1028700" y="1240155"/>
            <a:ext cx="13354150" cy="2594608"/>
          </a:xfrm>
          <a:prstGeom prst="rect">
            <a:avLst/>
          </a:prstGeom>
        </p:spPr>
        <p:txBody>
          <a:bodyPr anchor="t" rtlCol="false" tIns="0" lIns="0" bIns="0" rIns="0">
            <a:spAutoFit/>
          </a:bodyPr>
          <a:lstStyle/>
          <a:p>
            <a:pPr algn="l">
              <a:lnSpc>
                <a:spcPts val="9869"/>
              </a:lnSpc>
            </a:pPr>
            <a:r>
              <a:rPr lang="en-US" b="true" sz="10499" spc="314">
                <a:solidFill>
                  <a:srgbClr val="000000"/>
                </a:solidFill>
                <a:latin typeface="Public Sans Heavy"/>
                <a:ea typeface="Public Sans Heavy"/>
                <a:cs typeface="Public Sans Heavy"/>
                <a:sym typeface="Public Sans Heavy"/>
              </a:rPr>
              <a:t>PROPUESTA DE SOLUCIÓN</a:t>
            </a:r>
          </a:p>
        </p:txBody>
      </p:sp>
      <p:sp>
        <p:nvSpPr>
          <p:cNvPr name="TextBox 5" id="5"/>
          <p:cNvSpPr txBox="true"/>
          <p:nvPr/>
        </p:nvSpPr>
        <p:spPr>
          <a:xfrm rot="0">
            <a:off x="2762604" y="5095875"/>
            <a:ext cx="12762792" cy="3094990"/>
          </a:xfrm>
          <a:prstGeom prst="rect">
            <a:avLst/>
          </a:prstGeom>
        </p:spPr>
        <p:txBody>
          <a:bodyPr anchor="t" rtlCol="false" tIns="0" lIns="0" bIns="0" rIns="0">
            <a:spAutoFit/>
          </a:bodyPr>
          <a:lstStyle/>
          <a:p>
            <a:pPr algn="ctr">
              <a:lnSpc>
                <a:spcPts val="4939"/>
              </a:lnSpc>
            </a:pPr>
            <a:r>
              <a:rPr lang="en-US" sz="3799" spc="37">
                <a:solidFill>
                  <a:srgbClr val="000000"/>
                </a:solidFill>
                <a:latin typeface="Public Sans"/>
                <a:ea typeface="Public Sans"/>
                <a:cs typeface="Public Sans"/>
                <a:sym typeface="Public Sans"/>
              </a:rPr>
              <a:t>Desarrollar modelos de aprendizaje automático para analizar, predecir y clasificar accidentes de tránsito en México a partir de técnicas de aprendizaje supervisado como no supervisado, con modelos de regresión, clasificación y agrupación.</a:t>
            </a:r>
          </a:p>
        </p:txBody>
      </p:sp>
    </p:spTree>
  </p:cSld>
  <p:clrMapOvr>
    <a:masterClrMapping/>
  </p:clrMapOvr>
  <p:transition spd="slow">
    <p:cover dir="d"/>
  </p:transition>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Freeform 2" id="2"/>
          <p:cNvSpPr/>
          <p:nvPr/>
        </p:nvSpPr>
        <p:spPr>
          <a:xfrm flipH="false" flipV="false" rot="0">
            <a:off x="12999711" y="3482652"/>
            <a:ext cx="10056924" cy="7201695"/>
          </a:xfrm>
          <a:custGeom>
            <a:avLst/>
            <a:gdLst/>
            <a:ahLst/>
            <a:cxnLst/>
            <a:rect r="r" b="b" t="t" l="l"/>
            <a:pathLst>
              <a:path h="7201695" w="10056924">
                <a:moveTo>
                  <a:pt x="0" y="0"/>
                </a:moveTo>
                <a:lnTo>
                  <a:pt x="10056925" y="0"/>
                </a:lnTo>
                <a:lnTo>
                  <a:pt x="10056925" y="7201696"/>
                </a:lnTo>
                <a:lnTo>
                  <a:pt x="0" y="7201696"/>
                </a:lnTo>
                <a:lnTo>
                  <a:pt x="0" y="0"/>
                </a:lnTo>
                <a:close/>
              </a:path>
            </a:pathLst>
          </a:custGeom>
          <a:blipFill>
            <a:blip r:embed="rId2">
              <a:extLst>
                <a:ext uri="{96DAC541-7B7A-43D3-8B79-37D633B846F1}">
                  <asvg:svgBlip xmlns:asvg="http://schemas.microsoft.com/office/drawing/2016/SVG/main" r:embed="rId3"/>
                </a:ext>
              </a:extLst>
            </a:blip>
            <a:stretch>
              <a:fillRect l="0" t="0" r="0" b="-35457"/>
            </a:stretch>
          </a:blipFill>
        </p:spPr>
      </p:sp>
      <p:sp>
        <p:nvSpPr>
          <p:cNvPr name="TextBox 3" id="3"/>
          <p:cNvSpPr txBox="true"/>
          <p:nvPr/>
        </p:nvSpPr>
        <p:spPr>
          <a:xfrm rot="0">
            <a:off x="1028700" y="1685925"/>
            <a:ext cx="13155724" cy="1469119"/>
          </a:xfrm>
          <a:prstGeom prst="rect">
            <a:avLst/>
          </a:prstGeom>
        </p:spPr>
        <p:txBody>
          <a:bodyPr anchor="t" rtlCol="false" tIns="0" lIns="0" bIns="0" rIns="0">
            <a:spAutoFit/>
          </a:bodyPr>
          <a:lstStyle/>
          <a:p>
            <a:pPr algn="l">
              <a:lnSpc>
                <a:spcPts val="10526"/>
              </a:lnSpc>
            </a:pPr>
            <a:r>
              <a:rPr lang="en-US" b="true" sz="12099" spc="362">
                <a:solidFill>
                  <a:srgbClr val="000000"/>
                </a:solidFill>
                <a:latin typeface="Public Sans Heavy"/>
                <a:ea typeface="Public Sans Heavy"/>
                <a:cs typeface="Public Sans Heavy"/>
                <a:sym typeface="Public Sans Heavy"/>
              </a:rPr>
              <a:t>GRACIAS</a:t>
            </a:r>
          </a:p>
        </p:txBody>
      </p:sp>
      <p:sp>
        <p:nvSpPr>
          <p:cNvPr name="TextBox 4" id="4"/>
          <p:cNvSpPr txBox="true"/>
          <p:nvPr/>
        </p:nvSpPr>
        <p:spPr>
          <a:xfrm rot="0">
            <a:off x="1028700" y="3193144"/>
            <a:ext cx="9824536" cy="419149"/>
          </a:xfrm>
          <a:prstGeom prst="rect">
            <a:avLst/>
          </a:prstGeom>
        </p:spPr>
        <p:txBody>
          <a:bodyPr anchor="t" rtlCol="false" tIns="0" lIns="0" bIns="0" rIns="0">
            <a:spAutoFit/>
          </a:bodyPr>
          <a:lstStyle/>
          <a:p>
            <a:pPr algn="l">
              <a:lnSpc>
                <a:spcPts val="3001"/>
              </a:lnSpc>
            </a:pPr>
            <a:r>
              <a:rPr lang="en-US" b="true" sz="3001" spc="927">
                <a:solidFill>
                  <a:srgbClr val="000000"/>
                </a:solidFill>
                <a:latin typeface="Public Sans Bold"/>
                <a:ea typeface="Public Sans Bold"/>
                <a:cs typeface="Public Sans Bold"/>
                <a:sym typeface="Public Sans Bold"/>
              </a:rPr>
              <a:t>SAMSUNG INNOVATION CAMPUS</a:t>
            </a:r>
          </a:p>
        </p:txBody>
      </p:sp>
      <p:grpSp>
        <p:nvGrpSpPr>
          <p:cNvPr name="Group 5" id="5"/>
          <p:cNvGrpSpPr/>
          <p:nvPr/>
        </p:nvGrpSpPr>
        <p:grpSpPr>
          <a:xfrm rot="0">
            <a:off x="1028700" y="6749435"/>
            <a:ext cx="11057189" cy="2508865"/>
            <a:chOff x="0" y="0"/>
            <a:chExt cx="14742919" cy="3345154"/>
          </a:xfrm>
        </p:grpSpPr>
        <p:sp>
          <p:nvSpPr>
            <p:cNvPr name="TextBox 6" id="6"/>
            <p:cNvSpPr txBox="true"/>
            <p:nvPr/>
          </p:nvSpPr>
          <p:spPr>
            <a:xfrm rot="0">
              <a:off x="0" y="85725"/>
              <a:ext cx="13802503" cy="921808"/>
            </a:xfrm>
            <a:prstGeom prst="rect">
              <a:avLst/>
            </a:prstGeom>
          </p:spPr>
          <p:txBody>
            <a:bodyPr anchor="t" rtlCol="false" tIns="0" lIns="0" bIns="0" rIns="0">
              <a:spAutoFit/>
            </a:bodyPr>
            <a:lstStyle/>
            <a:p>
              <a:pPr algn="l">
                <a:lnSpc>
                  <a:spcPts val="5000"/>
                </a:lnSpc>
              </a:pPr>
              <a:r>
                <a:rPr lang="en-US" sz="5000" b="true">
                  <a:solidFill>
                    <a:srgbClr val="000000"/>
                  </a:solidFill>
                  <a:latin typeface="Public Sans Heavy"/>
                  <a:ea typeface="Public Sans Heavy"/>
                  <a:cs typeface="Public Sans Heavy"/>
                  <a:sym typeface="Public Sans Heavy"/>
                </a:rPr>
                <a:t>Isai Jesús Tapia Alázar</a:t>
              </a:r>
            </a:p>
          </p:txBody>
        </p:sp>
        <p:sp>
          <p:nvSpPr>
            <p:cNvPr name="TextBox 7" id="7"/>
            <p:cNvSpPr txBox="true"/>
            <p:nvPr/>
          </p:nvSpPr>
          <p:spPr>
            <a:xfrm rot="0">
              <a:off x="0" y="1238448"/>
              <a:ext cx="14742919" cy="921808"/>
            </a:xfrm>
            <a:prstGeom prst="rect">
              <a:avLst/>
            </a:prstGeom>
          </p:spPr>
          <p:txBody>
            <a:bodyPr anchor="t" rtlCol="false" tIns="0" lIns="0" bIns="0" rIns="0">
              <a:spAutoFit/>
            </a:bodyPr>
            <a:lstStyle/>
            <a:p>
              <a:pPr algn="l">
                <a:lnSpc>
                  <a:spcPts val="5000"/>
                </a:lnSpc>
              </a:pPr>
              <a:r>
                <a:rPr lang="en-US" sz="5000" b="true">
                  <a:solidFill>
                    <a:srgbClr val="000000"/>
                  </a:solidFill>
                  <a:latin typeface="Public Sans Heavy"/>
                  <a:ea typeface="Public Sans Heavy"/>
                  <a:cs typeface="Public Sans Heavy"/>
                  <a:sym typeface="Public Sans Heavy"/>
                </a:rPr>
                <a:t>Miguel Ángel Barrera Campos</a:t>
              </a:r>
            </a:p>
          </p:txBody>
        </p:sp>
        <p:sp>
          <p:nvSpPr>
            <p:cNvPr name="TextBox 8" id="8"/>
            <p:cNvSpPr txBox="true"/>
            <p:nvPr/>
          </p:nvSpPr>
          <p:spPr>
            <a:xfrm rot="0">
              <a:off x="0" y="2423346"/>
              <a:ext cx="13802503" cy="921808"/>
            </a:xfrm>
            <a:prstGeom prst="rect">
              <a:avLst/>
            </a:prstGeom>
          </p:spPr>
          <p:txBody>
            <a:bodyPr anchor="t" rtlCol="false" tIns="0" lIns="0" bIns="0" rIns="0">
              <a:spAutoFit/>
            </a:bodyPr>
            <a:lstStyle/>
            <a:p>
              <a:pPr algn="l">
                <a:lnSpc>
                  <a:spcPts val="5000"/>
                </a:lnSpc>
              </a:pPr>
              <a:r>
                <a:rPr lang="en-US" sz="5000" b="true">
                  <a:solidFill>
                    <a:srgbClr val="000000"/>
                  </a:solidFill>
                  <a:latin typeface="Public Sans Heavy"/>
                  <a:ea typeface="Public Sans Heavy"/>
                  <a:cs typeface="Public Sans Heavy"/>
                  <a:sym typeface="Public Sans Heavy"/>
                </a:rPr>
                <a:t>Erik Leonel Gonzalez Benitez</a:t>
              </a:r>
            </a:p>
          </p:txBody>
        </p:sp>
      </p:grpSp>
    </p:spTree>
  </p:cSld>
  <p:clrMapOvr>
    <a:masterClrMapping/>
  </p:clrMapOvr>
  <p:transition spd="slow">
    <p:cover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732373" y="1028700"/>
            <a:ext cx="3526927" cy="3526927"/>
          </a:xfrm>
          <a:custGeom>
            <a:avLst/>
            <a:gdLst/>
            <a:ahLst/>
            <a:cxnLst/>
            <a:rect r="r" b="b" t="t" l="l"/>
            <a:pathLst>
              <a:path h="3526927" w="3526927">
                <a:moveTo>
                  <a:pt x="0" y="0"/>
                </a:moveTo>
                <a:lnTo>
                  <a:pt x="3526927" y="0"/>
                </a:lnTo>
                <a:lnTo>
                  <a:pt x="3526927" y="3526927"/>
                </a:lnTo>
                <a:lnTo>
                  <a:pt x="0" y="3526927"/>
                </a:lnTo>
                <a:lnTo>
                  <a:pt x="0" y="0"/>
                </a:lnTo>
                <a:close/>
              </a:path>
            </a:pathLst>
          </a:custGeom>
          <a:blipFill>
            <a:blip r:embed="rId4"/>
            <a:stretch>
              <a:fillRect l="0" t="0" r="0" b="0"/>
            </a:stretch>
          </a:blipFill>
        </p:spPr>
      </p:sp>
      <p:sp>
        <p:nvSpPr>
          <p:cNvPr name="TextBox 4" id="4"/>
          <p:cNvSpPr txBox="true"/>
          <p:nvPr/>
        </p:nvSpPr>
        <p:spPr>
          <a:xfrm rot="0">
            <a:off x="1028700" y="1240155"/>
            <a:ext cx="13354150" cy="2594608"/>
          </a:xfrm>
          <a:prstGeom prst="rect">
            <a:avLst/>
          </a:prstGeom>
        </p:spPr>
        <p:txBody>
          <a:bodyPr anchor="t" rtlCol="false" tIns="0" lIns="0" bIns="0" rIns="0">
            <a:spAutoFit/>
          </a:bodyPr>
          <a:lstStyle/>
          <a:p>
            <a:pPr algn="l">
              <a:lnSpc>
                <a:spcPts val="9869"/>
              </a:lnSpc>
            </a:pPr>
            <a:r>
              <a:rPr lang="en-US" b="true" sz="10499" spc="314">
                <a:solidFill>
                  <a:srgbClr val="000000"/>
                </a:solidFill>
                <a:latin typeface="Public Sans Heavy"/>
                <a:ea typeface="Public Sans Heavy"/>
                <a:cs typeface="Public Sans Heavy"/>
                <a:sym typeface="Public Sans Heavy"/>
              </a:rPr>
              <a:t>PROPUESTA DE SOLUCIÓN</a:t>
            </a:r>
          </a:p>
        </p:txBody>
      </p:sp>
      <p:grpSp>
        <p:nvGrpSpPr>
          <p:cNvPr name="Group 5" id="5"/>
          <p:cNvGrpSpPr/>
          <p:nvPr/>
        </p:nvGrpSpPr>
        <p:grpSpPr>
          <a:xfrm rot="0">
            <a:off x="1028700" y="7003255"/>
            <a:ext cx="7896541" cy="1703705"/>
            <a:chOff x="0" y="0"/>
            <a:chExt cx="10528721" cy="2271607"/>
          </a:xfrm>
        </p:grpSpPr>
        <p:sp>
          <p:nvSpPr>
            <p:cNvPr name="TextBox 6" id="6"/>
            <p:cNvSpPr txBox="true"/>
            <p:nvPr/>
          </p:nvSpPr>
          <p:spPr>
            <a:xfrm rot="0">
              <a:off x="0" y="712047"/>
              <a:ext cx="10528721" cy="1559560"/>
            </a:xfrm>
            <a:prstGeom prst="rect">
              <a:avLst/>
            </a:prstGeom>
          </p:spPr>
          <p:txBody>
            <a:bodyPr anchor="t" rtlCol="false" tIns="0" lIns="0" bIns="0" rIns="0">
              <a:spAutoFit/>
            </a:bodyPr>
            <a:lstStyle/>
            <a:p>
              <a:pPr algn="l">
                <a:lnSpc>
                  <a:spcPts val="3119"/>
                </a:lnSpc>
              </a:pPr>
              <a:r>
                <a:rPr lang="en-US" sz="2399" spc="23">
                  <a:solidFill>
                    <a:srgbClr val="000000"/>
                  </a:solidFill>
                  <a:latin typeface="Public Sans"/>
                  <a:ea typeface="Public Sans"/>
                  <a:cs typeface="Public Sans"/>
                  <a:sym typeface="Public Sans"/>
                </a:rPr>
                <a:t>Asignar una probabilidad de riesgo de muerte y heridos para la clase que ocurrirá y avisar a la comunidad de zonas rojas.</a:t>
              </a:r>
            </a:p>
          </p:txBody>
        </p:sp>
        <p:sp>
          <p:nvSpPr>
            <p:cNvPr name="TextBox 7" id="7"/>
            <p:cNvSpPr txBox="true"/>
            <p:nvPr/>
          </p:nvSpPr>
          <p:spPr>
            <a:xfrm rot="0">
              <a:off x="3265546" y="-38100"/>
              <a:ext cx="3414269" cy="541867"/>
            </a:xfrm>
            <a:prstGeom prst="rect">
              <a:avLst/>
            </a:prstGeom>
          </p:spPr>
          <p:txBody>
            <a:bodyPr anchor="t" rtlCol="false" tIns="0" lIns="0" bIns="0" rIns="0">
              <a:spAutoFit/>
            </a:bodyPr>
            <a:lstStyle/>
            <a:p>
              <a:pPr algn="ctr">
                <a:lnSpc>
                  <a:spcPts val="3249"/>
                </a:lnSpc>
              </a:pPr>
              <a:r>
                <a:rPr lang="en-US" b="true" sz="2499" spc="24">
                  <a:solidFill>
                    <a:srgbClr val="000000"/>
                  </a:solidFill>
                  <a:latin typeface="Public Sans Bold"/>
                  <a:ea typeface="Public Sans Bold"/>
                  <a:cs typeface="Public Sans Bold"/>
                  <a:sym typeface="Public Sans Bold"/>
                </a:rPr>
                <a:t>Regresión</a:t>
              </a:r>
            </a:p>
          </p:txBody>
        </p:sp>
      </p:grpSp>
      <p:grpSp>
        <p:nvGrpSpPr>
          <p:cNvPr name="Group 8" id="8"/>
          <p:cNvGrpSpPr/>
          <p:nvPr/>
        </p:nvGrpSpPr>
        <p:grpSpPr>
          <a:xfrm rot="0">
            <a:off x="5195730" y="4555627"/>
            <a:ext cx="7896541" cy="2094230"/>
            <a:chOff x="0" y="0"/>
            <a:chExt cx="10528721" cy="2792307"/>
          </a:xfrm>
        </p:grpSpPr>
        <p:sp>
          <p:nvSpPr>
            <p:cNvPr name="TextBox 9" id="9"/>
            <p:cNvSpPr txBox="true"/>
            <p:nvPr/>
          </p:nvSpPr>
          <p:spPr>
            <a:xfrm rot="0">
              <a:off x="0" y="712047"/>
              <a:ext cx="10528721" cy="2080260"/>
            </a:xfrm>
            <a:prstGeom prst="rect">
              <a:avLst/>
            </a:prstGeom>
          </p:spPr>
          <p:txBody>
            <a:bodyPr anchor="t" rtlCol="false" tIns="0" lIns="0" bIns="0" rIns="0">
              <a:spAutoFit/>
            </a:bodyPr>
            <a:lstStyle/>
            <a:p>
              <a:pPr algn="l">
                <a:lnSpc>
                  <a:spcPts val="3119"/>
                </a:lnSpc>
              </a:pPr>
              <a:r>
                <a:rPr lang="en-US" sz="2399" spc="23">
                  <a:solidFill>
                    <a:srgbClr val="000000"/>
                  </a:solidFill>
                  <a:latin typeface="Public Sans"/>
                  <a:ea typeface="Public Sans"/>
                  <a:cs typeface="Public Sans"/>
                  <a:sym typeface="Public Sans"/>
                </a:rPr>
                <a:t>S</a:t>
              </a:r>
              <a:r>
                <a:rPr lang="en-US" sz="2399" spc="23">
                  <a:solidFill>
                    <a:srgbClr val="000000"/>
                  </a:solidFill>
                  <a:latin typeface="Public Sans"/>
                  <a:ea typeface="Public Sans"/>
                  <a:cs typeface="Public Sans"/>
                  <a:sym typeface="Public Sans"/>
                </a:rPr>
                <a:t>eccionar zonas y asignarles variables determinantes según su frecuencia, podemos avisar a la población que tomen sus precauciones y proporcionar información a los primeros auxilios y ambulancias.</a:t>
              </a:r>
            </a:p>
          </p:txBody>
        </p:sp>
        <p:sp>
          <p:nvSpPr>
            <p:cNvPr name="TextBox 10" id="10"/>
            <p:cNvSpPr txBox="true"/>
            <p:nvPr/>
          </p:nvSpPr>
          <p:spPr>
            <a:xfrm rot="0">
              <a:off x="3349231" y="-38100"/>
              <a:ext cx="3830258" cy="541867"/>
            </a:xfrm>
            <a:prstGeom prst="rect">
              <a:avLst/>
            </a:prstGeom>
          </p:spPr>
          <p:txBody>
            <a:bodyPr anchor="t" rtlCol="false" tIns="0" lIns="0" bIns="0" rIns="0">
              <a:spAutoFit/>
            </a:bodyPr>
            <a:lstStyle/>
            <a:p>
              <a:pPr algn="ctr">
                <a:lnSpc>
                  <a:spcPts val="3249"/>
                </a:lnSpc>
              </a:pPr>
              <a:r>
                <a:rPr lang="en-US" b="true" sz="2499" spc="24">
                  <a:solidFill>
                    <a:srgbClr val="000000"/>
                  </a:solidFill>
                  <a:latin typeface="Public Sans Bold"/>
                  <a:ea typeface="Public Sans Bold"/>
                  <a:cs typeface="Public Sans Bold"/>
                  <a:sym typeface="Public Sans Bold"/>
                </a:rPr>
                <a:t>Agrupación </a:t>
              </a:r>
            </a:p>
          </p:txBody>
        </p:sp>
      </p:grpSp>
      <p:grpSp>
        <p:nvGrpSpPr>
          <p:cNvPr name="Group 11" id="11"/>
          <p:cNvGrpSpPr/>
          <p:nvPr/>
        </p:nvGrpSpPr>
        <p:grpSpPr>
          <a:xfrm rot="0">
            <a:off x="9362759" y="7003255"/>
            <a:ext cx="7896541" cy="1686382"/>
            <a:chOff x="0" y="0"/>
            <a:chExt cx="10528721" cy="2248509"/>
          </a:xfrm>
        </p:grpSpPr>
        <p:sp>
          <p:nvSpPr>
            <p:cNvPr name="TextBox 12" id="12"/>
            <p:cNvSpPr txBox="true"/>
            <p:nvPr/>
          </p:nvSpPr>
          <p:spPr>
            <a:xfrm rot="0">
              <a:off x="3413026" y="-38100"/>
              <a:ext cx="3702668" cy="541867"/>
            </a:xfrm>
            <a:prstGeom prst="rect">
              <a:avLst/>
            </a:prstGeom>
          </p:spPr>
          <p:txBody>
            <a:bodyPr anchor="t" rtlCol="false" tIns="0" lIns="0" bIns="0" rIns="0">
              <a:spAutoFit/>
            </a:bodyPr>
            <a:lstStyle/>
            <a:p>
              <a:pPr algn="ctr">
                <a:lnSpc>
                  <a:spcPts val="3249"/>
                </a:lnSpc>
              </a:pPr>
              <a:r>
                <a:rPr lang="en-US" b="true" sz="2499" spc="24">
                  <a:solidFill>
                    <a:srgbClr val="000000"/>
                  </a:solidFill>
                  <a:latin typeface="Public Sans Bold"/>
                  <a:ea typeface="Public Sans Bold"/>
                  <a:cs typeface="Public Sans Bold"/>
                  <a:sym typeface="Public Sans Bold"/>
                </a:rPr>
                <a:t>Clasificación</a:t>
              </a:r>
            </a:p>
          </p:txBody>
        </p:sp>
        <p:sp>
          <p:nvSpPr>
            <p:cNvPr name="TextBox 13" id="13"/>
            <p:cNvSpPr txBox="true"/>
            <p:nvPr/>
          </p:nvSpPr>
          <p:spPr>
            <a:xfrm rot="0">
              <a:off x="0" y="688949"/>
              <a:ext cx="10528721" cy="1559560"/>
            </a:xfrm>
            <a:prstGeom prst="rect">
              <a:avLst/>
            </a:prstGeom>
          </p:spPr>
          <p:txBody>
            <a:bodyPr anchor="t" rtlCol="false" tIns="0" lIns="0" bIns="0" rIns="0">
              <a:spAutoFit/>
            </a:bodyPr>
            <a:lstStyle/>
            <a:p>
              <a:pPr algn="l">
                <a:lnSpc>
                  <a:spcPts val="3119"/>
                </a:lnSpc>
              </a:pPr>
              <a:r>
                <a:rPr lang="en-US" sz="2399" spc="23">
                  <a:solidFill>
                    <a:srgbClr val="000000"/>
                  </a:solidFill>
                  <a:latin typeface="Public Sans"/>
                  <a:ea typeface="Public Sans"/>
                  <a:cs typeface="Public Sans"/>
                  <a:sym typeface="Public Sans"/>
                </a:rPr>
                <a:t>Predecir la causa de accidente que ocurrirá, genera una preparacion para los medicos y su atencion inmediata.</a:t>
              </a:r>
            </a:p>
          </p:txBody>
        </p:sp>
      </p:gr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3753755"/>
            <a:ext cx="16230600" cy="2779490"/>
          </a:xfrm>
          <a:custGeom>
            <a:avLst/>
            <a:gdLst/>
            <a:ahLst/>
            <a:cxnLst/>
            <a:rect r="r" b="b" t="t" l="l"/>
            <a:pathLst>
              <a:path h="2779490" w="16230600">
                <a:moveTo>
                  <a:pt x="0" y="0"/>
                </a:moveTo>
                <a:lnTo>
                  <a:pt x="16230600" y="0"/>
                </a:lnTo>
                <a:lnTo>
                  <a:pt x="16230600" y="2779490"/>
                </a:lnTo>
                <a:lnTo>
                  <a:pt x="0" y="2779490"/>
                </a:lnTo>
                <a:lnTo>
                  <a:pt x="0" y="0"/>
                </a:lnTo>
                <a:close/>
              </a:path>
            </a:pathLst>
          </a:custGeom>
          <a:blipFill>
            <a:blip r:embed="rId4"/>
            <a:stretch>
              <a:fillRect l="0" t="0" r="0" b="0"/>
            </a:stretch>
          </a:blipFill>
        </p:spPr>
      </p:sp>
      <p:sp>
        <p:nvSpPr>
          <p:cNvPr name="TextBox 4" id="4"/>
          <p:cNvSpPr txBox="true"/>
          <p:nvPr/>
        </p:nvSpPr>
        <p:spPr>
          <a:xfrm rot="0">
            <a:off x="1028700" y="1333500"/>
            <a:ext cx="13354150"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METODOLOGÍA</a:t>
            </a:r>
          </a:p>
        </p:txBody>
      </p:sp>
      <p:sp>
        <p:nvSpPr>
          <p:cNvPr name="TextBox 5" id="5"/>
          <p:cNvSpPr txBox="true"/>
          <p:nvPr/>
        </p:nvSpPr>
        <p:spPr>
          <a:xfrm rot="0">
            <a:off x="8065182" y="6904739"/>
            <a:ext cx="2846272" cy="859016"/>
          </a:xfrm>
          <a:prstGeom prst="rect">
            <a:avLst/>
          </a:prstGeom>
        </p:spPr>
        <p:txBody>
          <a:bodyPr anchor="t" rtlCol="false" tIns="0" lIns="0" bIns="0" rIns="0">
            <a:spAutoFit/>
          </a:bodyPr>
          <a:lstStyle/>
          <a:p>
            <a:pPr algn="ctr">
              <a:lnSpc>
                <a:spcPts val="2273"/>
              </a:lnSpc>
            </a:pPr>
            <a:r>
              <a:rPr lang="en-US" sz="1749" b="true">
                <a:solidFill>
                  <a:srgbClr val="000000"/>
                </a:solidFill>
                <a:latin typeface="Public Sans Bold"/>
                <a:ea typeface="Public Sans Bold"/>
                <a:cs typeface="Public Sans Bold"/>
                <a:sym typeface="Public Sans Bold"/>
              </a:rPr>
              <a:t>Comportamiento variables </a:t>
            </a:r>
          </a:p>
          <a:p>
            <a:pPr algn="ctr">
              <a:lnSpc>
                <a:spcPts val="2273"/>
              </a:lnSpc>
            </a:pPr>
            <a:r>
              <a:rPr lang="en-US" sz="1749" b="true">
                <a:solidFill>
                  <a:srgbClr val="000000"/>
                </a:solidFill>
                <a:latin typeface="Public Sans Bold"/>
                <a:ea typeface="Public Sans Bold"/>
                <a:cs typeface="Public Sans Bold"/>
                <a:sym typeface="Public Sans Bold"/>
              </a:rPr>
              <a:t>para encontrar </a:t>
            </a:r>
          </a:p>
          <a:p>
            <a:pPr algn="ctr">
              <a:lnSpc>
                <a:spcPts val="2273"/>
              </a:lnSpc>
              <a:spcBef>
                <a:spcPct val="0"/>
              </a:spcBef>
            </a:pPr>
            <a:r>
              <a:rPr lang="en-US" b="true" sz="1749">
                <a:solidFill>
                  <a:srgbClr val="000000"/>
                </a:solidFill>
                <a:latin typeface="Public Sans Bold"/>
                <a:ea typeface="Public Sans Bold"/>
                <a:cs typeface="Public Sans Bold"/>
                <a:sym typeface="Public Sans Bold"/>
              </a:rPr>
              <a:t>patrones en accidentes</a:t>
            </a:r>
          </a:p>
        </p:txBody>
      </p:sp>
      <p:sp>
        <p:nvSpPr>
          <p:cNvPr name="TextBox 6" id="6"/>
          <p:cNvSpPr txBox="true"/>
          <p:nvPr/>
        </p:nvSpPr>
        <p:spPr>
          <a:xfrm rot="0">
            <a:off x="1610224" y="6904739"/>
            <a:ext cx="1980247" cy="559435"/>
          </a:xfrm>
          <a:prstGeom prst="rect">
            <a:avLst/>
          </a:prstGeom>
        </p:spPr>
        <p:txBody>
          <a:bodyPr anchor="t" rtlCol="false" tIns="0" lIns="0" bIns="0" rIns="0">
            <a:spAutoFit/>
          </a:bodyPr>
          <a:lstStyle/>
          <a:p>
            <a:pPr algn="ctr">
              <a:lnSpc>
                <a:spcPts val="2210"/>
              </a:lnSpc>
            </a:pPr>
            <a:r>
              <a:rPr lang="en-US" sz="1700" b="true">
                <a:solidFill>
                  <a:srgbClr val="000000"/>
                </a:solidFill>
                <a:latin typeface="Public Sans Bold"/>
                <a:ea typeface="Public Sans Bold"/>
                <a:cs typeface="Public Sans Bold"/>
                <a:sym typeface="Public Sans Bold"/>
              </a:rPr>
              <a:t>Buscar data set en  </a:t>
            </a:r>
          </a:p>
          <a:p>
            <a:pPr algn="ctr">
              <a:lnSpc>
                <a:spcPts val="2210"/>
              </a:lnSpc>
              <a:spcBef>
                <a:spcPct val="0"/>
              </a:spcBef>
            </a:pPr>
            <a:r>
              <a:rPr lang="en-US" b="true" sz="1700">
                <a:solidFill>
                  <a:srgbClr val="000000"/>
                </a:solidFill>
                <a:latin typeface="Public Sans Bold"/>
                <a:ea typeface="Public Sans Bold"/>
                <a:cs typeface="Public Sans Bold"/>
                <a:sym typeface="Public Sans Bold"/>
              </a:rPr>
              <a:t>nuestra región</a:t>
            </a:r>
          </a:p>
        </p:txBody>
      </p:sp>
      <p:sp>
        <p:nvSpPr>
          <p:cNvPr name="TextBox 7" id="7"/>
          <p:cNvSpPr txBox="true"/>
          <p:nvPr/>
        </p:nvSpPr>
        <p:spPr>
          <a:xfrm rot="0">
            <a:off x="4429025" y="6904739"/>
            <a:ext cx="3429504" cy="559435"/>
          </a:xfrm>
          <a:prstGeom prst="rect">
            <a:avLst/>
          </a:prstGeom>
        </p:spPr>
        <p:txBody>
          <a:bodyPr anchor="t" rtlCol="false" tIns="0" lIns="0" bIns="0" rIns="0">
            <a:spAutoFit/>
          </a:bodyPr>
          <a:lstStyle/>
          <a:p>
            <a:pPr algn="ctr">
              <a:lnSpc>
                <a:spcPts val="2210"/>
              </a:lnSpc>
              <a:spcBef>
                <a:spcPct val="0"/>
              </a:spcBef>
            </a:pPr>
            <a:r>
              <a:rPr lang="en-US" b="true" sz="1700">
                <a:solidFill>
                  <a:srgbClr val="000000"/>
                </a:solidFill>
                <a:latin typeface="Public Sans Bold"/>
                <a:ea typeface="Public Sans Bold"/>
                <a:cs typeface="Public Sans Bold"/>
                <a:sym typeface="Public Sans Bold"/>
              </a:rPr>
              <a:t>Eliminamos datos de baja prioridad</a:t>
            </a:r>
          </a:p>
        </p:txBody>
      </p:sp>
      <p:sp>
        <p:nvSpPr>
          <p:cNvPr name="TextBox 8" id="8"/>
          <p:cNvSpPr txBox="true"/>
          <p:nvPr/>
        </p:nvSpPr>
        <p:spPr>
          <a:xfrm rot="0">
            <a:off x="11889853" y="6904739"/>
            <a:ext cx="4200260" cy="863450"/>
          </a:xfrm>
          <a:prstGeom prst="rect">
            <a:avLst/>
          </a:prstGeom>
        </p:spPr>
        <p:txBody>
          <a:bodyPr anchor="t" rtlCol="false" tIns="0" lIns="0" bIns="0" rIns="0">
            <a:spAutoFit/>
          </a:bodyPr>
          <a:lstStyle/>
          <a:p>
            <a:pPr algn="ctr">
              <a:lnSpc>
                <a:spcPts val="2290"/>
              </a:lnSpc>
              <a:spcBef>
                <a:spcPct val="0"/>
              </a:spcBef>
            </a:pPr>
            <a:r>
              <a:rPr lang="en-US" b="true" sz="1761">
                <a:solidFill>
                  <a:srgbClr val="000000"/>
                </a:solidFill>
                <a:latin typeface="Public Sans Bold"/>
                <a:ea typeface="Public Sans Bold"/>
                <a:cs typeface="Public Sans Bold"/>
                <a:sym typeface="Public Sans Bold"/>
              </a:rPr>
              <a:t>Ingeniería de características, transformación y selección de características</a:t>
            </a:r>
          </a:p>
        </p:txBody>
      </p:sp>
    </p:spTree>
  </p:cSld>
  <p:clrMapOvr>
    <a:masterClrMapping/>
  </p:clrMapOvr>
  <p:transition spd="fast">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69164" y="3135617"/>
            <a:ext cx="15549672" cy="6122683"/>
          </a:xfrm>
          <a:custGeom>
            <a:avLst/>
            <a:gdLst/>
            <a:ahLst/>
            <a:cxnLst/>
            <a:rect r="r" b="b" t="t" l="l"/>
            <a:pathLst>
              <a:path h="6122683" w="15549672">
                <a:moveTo>
                  <a:pt x="0" y="0"/>
                </a:moveTo>
                <a:lnTo>
                  <a:pt x="15549672" y="0"/>
                </a:lnTo>
                <a:lnTo>
                  <a:pt x="15549672" y="6122683"/>
                </a:lnTo>
                <a:lnTo>
                  <a:pt x="0" y="6122683"/>
                </a:lnTo>
                <a:lnTo>
                  <a:pt x="0" y="0"/>
                </a:lnTo>
                <a:close/>
              </a:path>
            </a:pathLst>
          </a:custGeom>
          <a:blipFill>
            <a:blip r:embed="rId4"/>
            <a:stretch>
              <a:fillRect l="0" t="0" r="0" b="0"/>
            </a:stretch>
          </a:blipFill>
        </p:spPr>
      </p:sp>
      <p:sp>
        <p:nvSpPr>
          <p:cNvPr name="TextBox 4" id="4"/>
          <p:cNvSpPr txBox="true"/>
          <p:nvPr/>
        </p:nvSpPr>
        <p:spPr>
          <a:xfrm rot="0">
            <a:off x="1028700" y="1333500"/>
            <a:ext cx="13354150" cy="1293492"/>
          </a:xfrm>
          <a:prstGeom prst="rect">
            <a:avLst/>
          </a:prstGeom>
        </p:spPr>
        <p:txBody>
          <a:bodyPr anchor="t" rtlCol="false" tIns="0" lIns="0" bIns="0" rIns="0">
            <a:spAutoFit/>
          </a:bodyPr>
          <a:lstStyle/>
          <a:p>
            <a:pPr algn="l">
              <a:lnSpc>
                <a:spcPts val="9239"/>
              </a:lnSpc>
            </a:pPr>
            <a:r>
              <a:rPr lang="en-US" b="true" sz="10499" spc="314">
                <a:solidFill>
                  <a:srgbClr val="000000"/>
                </a:solidFill>
                <a:latin typeface="Public Sans Heavy"/>
                <a:ea typeface="Public Sans Heavy"/>
                <a:cs typeface="Public Sans Heavy"/>
                <a:sym typeface="Public Sans Heavy"/>
              </a:rPr>
              <a:t>METODOLOGÍA</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Freeform 2" id="2"/>
          <p:cNvSpPr/>
          <p:nvPr/>
        </p:nvSpPr>
        <p:spPr>
          <a:xfrm flipH="false" flipV="false" rot="0">
            <a:off x="12555505" y="0"/>
            <a:ext cx="10605155" cy="10287000"/>
          </a:xfrm>
          <a:custGeom>
            <a:avLst/>
            <a:gdLst/>
            <a:ahLst/>
            <a:cxnLst/>
            <a:rect r="r" b="b" t="t" l="l"/>
            <a:pathLst>
              <a:path h="10287000" w="10605155">
                <a:moveTo>
                  <a:pt x="0" y="0"/>
                </a:moveTo>
                <a:lnTo>
                  <a:pt x="10605155" y="0"/>
                </a:lnTo>
                <a:lnTo>
                  <a:pt x="10605155" y="10287000"/>
                </a:lnTo>
                <a:lnTo>
                  <a:pt x="0" y="10287000"/>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50716" y="7112144"/>
            <a:ext cx="20046594" cy="1409490"/>
            <a:chOff x="0" y="0"/>
            <a:chExt cx="5279761" cy="371224"/>
          </a:xfrm>
        </p:grpSpPr>
        <p:sp>
          <p:nvSpPr>
            <p:cNvPr name="Freeform 4" id="4"/>
            <p:cNvSpPr/>
            <p:nvPr/>
          </p:nvSpPr>
          <p:spPr>
            <a:xfrm flipH="false" flipV="false" rot="0">
              <a:off x="0" y="0"/>
              <a:ext cx="5279761" cy="371224"/>
            </a:xfrm>
            <a:custGeom>
              <a:avLst/>
              <a:gdLst/>
              <a:ahLst/>
              <a:cxnLst/>
              <a:rect r="r" b="b" t="t" l="l"/>
              <a:pathLst>
                <a:path h="371224" w="5279761">
                  <a:moveTo>
                    <a:pt x="0" y="0"/>
                  </a:moveTo>
                  <a:lnTo>
                    <a:pt x="5279761" y="0"/>
                  </a:lnTo>
                  <a:lnTo>
                    <a:pt x="5279761" y="371224"/>
                  </a:lnTo>
                  <a:lnTo>
                    <a:pt x="0" y="371224"/>
                  </a:lnTo>
                  <a:close/>
                </a:path>
              </a:pathLst>
            </a:custGeom>
            <a:solidFill>
              <a:srgbClr val="FA6506"/>
            </a:solidFill>
          </p:spPr>
        </p:sp>
        <p:sp>
          <p:nvSpPr>
            <p:cNvPr name="TextBox 5" id="5"/>
            <p:cNvSpPr txBox="true"/>
            <p:nvPr/>
          </p:nvSpPr>
          <p:spPr>
            <a:xfrm>
              <a:off x="0" y="-38100"/>
              <a:ext cx="5279761" cy="409324"/>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1028700" y="3927928"/>
            <a:ext cx="14456795" cy="2802619"/>
          </a:xfrm>
          <a:prstGeom prst="rect">
            <a:avLst/>
          </a:prstGeom>
        </p:spPr>
        <p:txBody>
          <a:bodyPr anchor="t" rtlCol="false" tIns="0" lIns="0" bIns="0" rIns="0">
            <a:spAutoFit/>
          </a:bodyPr>
          <a:lstStyle/>
          <a:p>
            <a:pPr algn="l">
              <a:lnSpc>
                <a:spcPts val="10526"/>
              </a:lnSpc>
            </a:pPr>
            <a:r>
              <a:rPr lang="en-US" b="true" sz="12099" spc="362">
                <a:solidFill>
                  <a:srgbClr val="000000"/>
                </a:solidFill>
                <a:latin typeface="Public Sans Heavy"/>
                <a:ea typeface="Public Sans Heavy"/>
                <a:cs typeface="Public Sans Heavy"/>
                <a:sym typeface="Public Sans Heavy"/>
              </a:rPr>
              <a:t>ANÁLISIS EXPLORATORIO</a:t>
            </a:r>
          </a:p>
        </p:txBody>
      </p:sp>
      <p:sp>
        <p:nvSpPr>
          <p:cNvPr name="Freeform 7" id="7"/>
          <p:cNvSpPr/>
          <p:nvPr/>
        </p:nvSpPr>
        <p:spPr>
          <a:xfrm flipH="false" flipV="false" rot="0">
            <a:off x="17037377" y="9043035"/>
            <a:ext cx="443845" cy="430530"/>
          </a:xfrm>
          <a:custGeom>
            <a:avLst/>
            <a:gdLst/>
            <a:ahLst/>
            <a:cxnLst/>
            <a:rect r="r" b="b" t="t" l="l"/>
            <a:pathLst>
              <a:path h="430530" w="443845">
                <a:moveTo>
                  <a:pt x="0" y="0"/>
                </a:moveTo>
                <a:lnTo>
                  <a:pt x="443846" y="0"/>
                </a:lnTo>
                <a:lnTo>
                  <a:pt x="443846" y="430530"/>
                </a:lnTo>
                <a:lnTo>
                  <a:pt x="0" y="4305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cover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DAGjb2vXhpc</dc:identifier>
  <dcterms:modified xsi:type="dcterms:W3CDTF">2011-08-01T06:04:30Z</dcterms:modified>
  <cp:revision>1</cp:revision>
  <dc:title>Samsung Innovation Campus</dc:title>
</cp:coreProperties>
</file>